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5" d="100"/>
          <a:sy n="115" d="100"/>
        </p:scale>
        <p:origin x="-344"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97600105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1" name="Shape 1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5" name="Shape 1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0" name="Shape 1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 name="Shape 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0" name="Shape 1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0" name="Shape 1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3" name="Shape 2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8" name="Shape 2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4" name="Shape 2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6" name="Shape 2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3" name="Shape 2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9" name="Shape 2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5" name="Shape 2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5" name="Shape 2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1" name="Shape 2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7" name="Shape 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2" name="Shape 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4" name="Shape 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5" name="Shape 1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Shape 9"/>
          <p:cNvSpPr/>
          <p:nvPr/>
        </p:nvSpPr>
        <p:spPr>
          <a:xfrm>
            <a:off x="0" y="100"/>
            <a:ext cx="9144000" cy="1711799"/>
          </a:xfrm>
          <a:prstGeom prst="rect">
            <a:avLst/>
          </a:prstGeom>
          <a:solidFill>
            <a:schemeClr val="lt2"/>
          </a:solidFill>
          <a:ln>
            <a:noFill/>
          </a:ln>
        </p:spPr>
        <p:txBody>
          <a:bodyPr lIns="91425" tIns="91425" rIns="91425" bIns="91425" anchor="ctr" anchorCtr="0">
            <a:noAutofit/>
          </a:bodyPr>
          <a:lstStyle/>
          <a:p>
            <a:pPr>
              <a:spcBef>
                <a:spcPts val="0"/>
              </a:spcBef>
              <a:buNone/>
            </a:pPr>
            <a:endParaRPr/>
          </a:p>
        </p:txBody>
      </p:sp>
      <p:cxnSp>
        <p:nvCxnSpPr>
          <p:cNvPr id="10" name="Shape 10"/>
          <p:cNvCxnSpPr/>
          <p:nvPr/>
        </p:nvCxnSpPr>
        <p:spPr>
          <a:xfrm>
            <a:off x="641934" y="3597500"/>
            <a:ext cx="390299" cy="0"/>
          </a:xfrm>
          <a:prstGeom prst="straightConnector1">
            <a:avLst/>
          </a:prstGeom>
          <a:noFill/>
          <a:ln w="28575" cap="flat" cmpd="sng">
            <a:solidFill>
              <a:schemeClr val="accent1"/>
            </a:solidFill>
            <a:prstDash val="solid"/>
            <a:round/>
            <a:headEnd type="none" w="med" len="med"/>
            <a:tailEnd type="none" w="med" len="med"/>
          </a:ln>
        </p:spPr>
      </p:cxnSp>
      <p:sp>
        <p:nvSpPr>
          <p:cNvPr id="11" name="Shape 11"/>
          <p:cNvSpPr txBox="1">
            <a:spLocks noGrp="1"/>
          </p:cNvSpPr>
          <p:nvPr>
            <p:ph type="ctrTitle"/>
          </p:nvPr>
        </p:nvSpPr>
        <p:spPr>
          <a:xfrm>
            <a:off x="512700" y="1893300"/>
            <a:ext cx="8118599" cy="1522800"/>
          </a:xfrm>
          <a:prstGeom prst="rect">
            <a:avLst/>
          </a:prstGeom>
        </p:spPr>
        <p:txBody>
          <a:bodyPr lIns="91425" tIns="91425" rIns="91425" bIns="91425" anchor="b" anchorCtr="0"/>
          <a:lstStyle>
            <a:lvl1pPr>
              <a:spcBef>
                <a:spcPts val="0"/>
              </a:spcBef>
              <a:buClr>
                <a:schemeClr val="accent1"/>
              </a:buClr>
              <a:buSzPct val="100000"/>
              <a:defRPr sz="4200">
                <a:solidFill>
                  <a:schemeClr val="accent1"/>
                </a:solidFill>
              </a:defRPr>
            </a:lvl1pPr>
            <a:lvl2pPr>
              <a:spcBef>
                <a:spcPts val="0"/>
              </a:spcBef>
              <a:buClr>
                <a:schemeClr val="accent1"/>
              </a:buClr>
              <a:buSzPct val="100000"/>
              <a:defRPr sz="4200">
                <a:solidFill>
                  <a:schemeClr val="accent1"/>
                </a:solidFill>
              </a:defRPr>
            </a:lvl2pPr>
            <a:lvl3pPr>
              <a:spcBef>
                <a:spcPts val="0"/>
              </a:spcBef>
              <a:buClr>
                <a:schemeClr val="accent1"/>
              </a:buClr>
              <a:buSzPct val="100000"/>
              <a:defRPr sz="4200">
                <a:solidFill>
                  <a:schemeClr val="accent1"/>
                </a:solidFill>
              </a:defRPr>
            </a:lvl3pPr>
            <a:lvl4pPr>
              <a:spcBef>
                <a:spcPts val="0"/>
              </a:spcBef>
              <a:buClr>
                <a:schemeClr val="accent1"/>
              </a:buClr>
              <a:buSzPct val="100000"/>
              <a:defRPr sz="4200">
                <a:solidFill>
                  <a:schemeClr val="accent1"/>
                </a:solidFill>
              </a:defRPr>
            </a:lvl4pPr>
            <a:lvl5pPr>
              <a:spcBef>
                <a:spcPts val="0"/>
              </a:spcBef>
              <a:buClr>
                <a:schemeClr val="accent1"/>
              </a:buClr>
              <a:buSzPct val="100000"/>
              <a:defRPr sz="4200">
                <a:solidFill>
                  <a:schemeClr val="accent1"/>
                </a:solidFill>
              </a:defRPr>
            </a:lvl5pPr>
            <a:lvl6pPr>
              <a:spcBef>
                <a:spcPts val="0"/>
              </a:spcBef>
              <a:buClr>
                <a:schemeClr val="accent1"/>
              </a:buClr>
              <a:buSzPct val="100000"/>
              <a:defRPr sz="4200">
                <a:solidFill>
                  <a:schemeClr val="accent1"/>
                </a:solidFill>
              </a:defRPr>
            </a:lvl6pPr>
            <a:lvl7pPr>
              <a:spcBef>
                <a:spcPts val="0"/>
              </a:spcBef>
              <a:buClr>
                <a:schemeClr val="accent1"/>
              </a:buClr>
              <a:buSzPct val="100000"/>
              <a:defRPr sz="4200">
                <a:solidFill>
                  <a:schemeClr val="accent1"/>
                </a:solidFill>
              </a:defRPr>
            </a:lvl7pPr>
            <a:lvl8pPr>
              <a:spcBef>
                <a:spcPts val="0"/>
              </a:spcBef>
              <a:buClr>
                <a:schemeClr val="accent1"/>
              </a:buClr>
              <a:buSzPct val="100000"/>
              <a:defRPr sz="4200">
                <a:solidFill>
                  <a:schemeClr val="accent1"/>
                </a:solidFill>
              </a:defRPr>
            </a:lvl8pPr>
            <a:lvl9pPr>
              <a:spcBef>
                <a:spcPts val="0"/>
              </a:spcBef>
              <a:buClr>
                <a:schemeClr val="accent1"/>
              </a:buClr>
              <a:buSzPct val="100000"/>
              <a:defRPr sz="4200">
                <a:solidFill>
                  <a:schemeClr val="accent1"/>
                </a:solidFill>
              </a:defRPr>
            </a:lvl9pPr>
          </a:lstStyle>
          <a:p>
            <a:endParaRPr/>
          </a:p>
        </p:txBody>
      </p:sp>
      <p:sp>
        <p:nvSpPr>
          <p:cNvPr id="12" name="Shape 12"/>
          <p:cNvSpPr txBox="1">
            <a:spLocks noGrp="1"/>
          </p:cNvSpPr>
          <p:nvPr>
            <p:ph type="subTitle" idx="1"/>
          </p:nvPr>
        </p:nvSpPr>
        <p:spPr>
          <a:xfrm>
            <a:off x="512700" y="3840639"/>
            <a:ext cx="8118599" cy="787499"/>
          </a:xfrm>
          <a:prstGeom prst="rect">
            <a:avLst/>
          </a:prstGeom>
        </p:spPr>
        <p:txBody>
          <a:bodyPr lIns="91425" tIns="91425" rIns="91425" bIns="91425" anchor="t" anchorCtr="0"/>
          <a:lstStyle>
            <a:lvl1pPr>
              <a:lnSpc>
                <a:spcPct val="100000"/>
              </a:lnSpc>
              <a:spcBef>
                <a:spcPts val="0"/>
              </a:spcBef>
              <a:spcAft>
                <a:spcPts val="0"/>
              </a:spcAft>
              <a:buClr>
                <a:schemeClr val="accent2"/>
              </a:buClr>
              <a:buSzPct val="100000"/>
              <a:buNone/>
              <a:defRPr sz="2400">
                <a:solidFill>
                  <a:schemeClr val="accent2"/>
                </a:solidFill>
              </a:defRPr>
            </a:lvl1pPr>
            <a:lvl2pPr>
              <a:lnSpc>
                <a:spcPct val="100000"/>
              </a:lnSpc>
              <a:spcBef>
                <a:spcPts val="0"/>
              </a:spcBef>
              <a:spcAft>
                <a:spcPts val="0"/>
              </a:spcAft>
              <a:buClr>
                <a:schemeClr val="accent2"/>
              </a:buClr>
              <a:buSzPct val="100000"/>
              <a:buNone/>
              <a:defRPr sz="2400">
                <a:solidFill>
                  <a:schemeClr val="accent2"/>
                </a:solidFill>
              </a:defRPr>
            </a:lvl2pPr>
            <a:lvl3pPr>
              <a:lnSpc>
                <a:spcPct val="100000"/>
              </a:lnSpc>
              <a:spcBef>
                <a:spcPts val="0"/>
              </a:spcBef>
              <a:spcAft>
                <a:spcPts val="0"/>
              </a:spcAft>
              <a:buClr>
                <a:schemeClr val="accent2"/>
              </a:buClr>
              <a:buSzPct val="100000"/>
              <a:buNone/>
              <a:defRPr sz="2400">
                <a:solidFill>
                  <a:schemeClr val="accent2"/>
                </a:solidFill>
              </a:defRPr>
            </a:lvl3pPr>
            <a:lvl4pPr>
              <a:lnSpc>
                <a:spcPct val="100000"/>
              </a:lnSpc>
              <a:spcBef>
                <a:spcPts val="0"/>
              </a:spcBef>
              <a:spcAft>
                <a:spcPts val="0"/>
              </a:spcAft>
              <a:buClr>
                <a:schemeClr val="accent2"/>
              </a:buClr>
              <a:buSzPct val="100000"/>
              <a:buNone/>
              <a:defRPr sz="2400">
                <a:solidFill>
                  <a:schemeClr val="accent2"/>
                </a:solidFill>
              </a:defRPr>
            </a:lvl4pPr>
            <a:lvl5pPr>
              <a:lnSpc>
                <a:spcPct val="100000"/>
              </a:lnSpc>
              <a:spcBef>
                <a:spcPts val="0"/>
              </a:spcBef>
              <a:spcAft>
                <a:spcPts val="0"/>
              </a:spcAft>
              <a:buClr>
                <a:schemeClr val="accent2"/>
              </a:buClr>
              <a:buSzPct val="100000"/>
              <a:buNone/>
              <a:defRPr sz="2400">
                <a:solidFill>
                  <a:schemeClr val="accent2"/>
                </a:solidFill>
              </a:defRPr>
            </a:lvl5pPr>
            <a:lvl6pPr>
              <a:lnSpc>
                <a:spcPct val="100000"/>
              </a:lnSpc>
              <a:spcBef>
                <a:spcPts val="0"/>
              </a:spcBef>
              <a:spcAft>
                <a:spcPts val="0"/>
              </a:spcAft>
              <a:buClr>
                <a:schemeClr val="accent2"/>
              </a:buClr>
              <a:buSzPct val="100000"/>
              <a:buNone/>
              <a:defRPr sz="2400">
                <a:solidFill>
                  <a:schemeClr val="accent2"/>
                </a:solidFill>
              </a:defRPr>
            </a:lvl6pPr>
            <a:lvl7pPr>
              <a:lnSpc>
                <a:spcPct val="100000"/>
              </a:lnSpc>
              <a:spcBef>
                <a:spcPts val="0"/>
              </a:spcBef>
              <a:spcAft>
                <a:spcPts val="0"/>
              </a:spcAft>
              <a:buClr>
                <a:schemeClr val="accent2"/>
              </a:buClr>
              <a:buSzPct val="100000"/>
              <a:buNone/>
              <a:defRPr sz="2400">
                <a:solidFill>
                  <a:schemeClr val="accent2"/>
                </a:solidFill>
              </a:defRPr>
            </a:lvl7pPr>
            <a:lvl8pPr>
              <a:lnSpc>
                <a:spcPct val="100000"/>
              </a:lnSpc>
              <a:spcBef>
                <a:spcPts val="0"/>
              </a:spcBef>
              <a:spcAft>
                <a:spcPts val="0"/>
              </a:spcAft>
              <a:buClr>
                <a:schemeClr val="accent2"/>
              </a:buClr>
              <a:buSzPct val="100000"/>
              <a:buNone/>
              <a:defRPr sz="2400">
                <a:solidFill>
                  <a:schemeClr val="accent2"/>
                </a:solidFill>
              </a:defRPr>
            </a:lvl8pPr>
            <a:lvl9pPr>
              <a:lnSpc>
                <a:spcPct val="100000"/>
              </a:lnSpc>
              <a:spcBef>
                <a:spcPts val="0"/>
              </a:spcBef>
              <a:spcAft>
                <a:spcPts val="0"/>
              </a:spcAft>
              <a:buClr>
                <a:schemeClr val="accent2"/>
              </a:buClr>
              <a:buSzPct val="100000"/>
              <a:buNone/>
              <a:defRPr sz="2400">
                <a:solidFill>
                  <a:schemeClr val="accent2"/>
                </a:solidFill>
              </a:defRPr>
            </a:lvl9pPr>
          </a:lstStyle>
          <a:p>
            <a:endParaRPr/>
          </a:p>
        </p:txBody>
      </p:sp>
      <p:sp>
        <p:nvSpPr>
          <p:cNvPr id="13" name="Shape 1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accent1"/>
                </a:solidFill>
              </a:rPr>
              <a:t>‹#›</a:t>
            </a:fld>
            <a:endParaRPr lang="en">
              <a:solidFill>
                <a:schemeClr val="accent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0" y="1039650"/>
            <a:ext cx="8520599" cy="2106299"/>
          </a:xfrm>
          <a:prstGeom prst="rect">
            <a:avLst/>
          </a:prstGeom>
        </p:spPr>
        <p:txBody>
          <a:bodyPr lIns="91425" tIns="91425" rIns="91425" bIns="91425" anchor="b" anchorCtr="0"/>
          <a:lstStyle>
            <a:lvl1pPr algn="ctr">
              <a:spcBef>
                <a:spcPts val="0"/>
              </a:spcBef>
              <a:buSzPct val="100000"/>
              <a:defRPr sz="14000" b="1"/>
            </a:lvl1pPr>
            <a:lvl2pPr algn="ctr">
              <a:spcBef>
                <a:spcPts val="0"/>
              </a:spcBef>
              <a:buSzPct val="100000"/>
              <a:defRPr sz="14000" b="1"/>
            </a:lvl2pPr>
            <a:lvl3pPr algn="ctr">
              <a:spcBef>
                <a:spcPts val="0"/>
              </a:spcBef>
              <a:buSzPct val="100000"/>
              <a:defRPr sz="14000" b="1"/>
            </a:lvl3pPr>
            <a:lvl4pPr algn="ctr">
              <a:spcBef>
                <a:spcPts val="0"/>
              </a:spcBef>
              <a:buSzPct val="100000"/>
              <a:defRPr sz="14000" b="1"/>
            </a:lvl4pPr>
            <a:lvl5pPr algn="ctr">
              <a:spcBef>
                <a:spcPts val="0"/>
              </a:spcBef>
              <a:buSzPct val="100000"/>
              <a:defRPr sz="14000" b="1"/>
            </a:lvl5pPr>
            <a:lvl6pPr algn="ctr">
              <a:spcBef>
                <a:spcPts val="0"/>
              </a:spcBef>
              <a:buSzPct val="100000"/>
              <a:defRPr sz="14000" b="1"/>
            </a:lvl6pPr>
            <a:lvl7pPr algn="ctr">
              <a:spcBef>
                <a:spcPts val="0"/>
              </a:spcBef>
              <a:buSzPct val="100000"/>
              <a:defRPr sz="14000" b="1"/>
            </a:lvl7pPr>
            <a:lvl8pPr algn="ctr">
              <a:spcBef>
                <a:spcPts val="0"/>
              </a:spcBef>
              <a:buSzPct val="100000"/>
              <a:defRPr sz="14000" b="1"/>
            </a:lvl8pPr>
            <a:lvl9pPr algn="ctr">
              <a:spcBef>
                <a:spcPts val="0"/>
              </a:spcBef>
              <a:buSzPct val="100000"/>
              <a:defRPr sz="14000" b="1"/>
            </a:lvl9pPr>
          </a:lstStyle>
          <a:p>
            <a:endParaRPr/>
          </a:p>
        </p:txBody>
      </p:sp>
      <p:sp>
        <p:nvSpPr>
          <p:cNvPr id="50" name="Shape 50"/>
          <p:cNvSpPr txBox="1">
            <a:spLocks noGrp="1"/>
          </p:cNvSpPr>
          <p:nvPr>
            <p:ph type="body" idx="1"/>
          </p:nvPr>
        </p:nvSpPr>
        <p:spPr>
          <a:xfrm>
            <a:off x="311700" y="3228425"/>
            <a:ext cx="8520599" cy="13008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51" name="Shape 5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Title">
    <p:bg>
      <p:bgPr>
        <a:solidFill>
          <a:schemeClr val="dk1"/>
        </a:solidFill>
        <a:effectLst/>
      </p:bgPr>
    </p:bg>
    <p:spTree>
      <p:nvGrpSpPr>
        <p:cNvPr id="1" name="Shape 14"/>
        <p:cNvGrpSpPr/>
        <p:nvPr/>
      </p:nvGrpSpPr>
      <p:grpSpPr>
        <a:xfrm>
          <a:off x="0" y="0"/>
          <a:ext cx="0" cy="0"/>
          <a:chOff x="0" y="0"/>
          <a:chExt cx="0" cy="0"/>
        </a:xfrm>
      </p:grpSpPr>
      <p:cxnSp>
        <p:nvCxnSpPr>
          <p:cNvPr id="15" name="Shape 15"/>
          <p:cNvCxnSpPr/>
          <p:nvPr/>
        </p:nvCxnSpPr>
        <p:spPr>
          <a:xfrm>
            <a:off x="641934" y="3597500"/>
            <a:ext cx="390299" cy="0"/>
          </a:xfrm>
          <a:prstGeom prst="straightConnector1">
            <a:avLst/>
          </a:prstGeom>
          <a:noFill/>
          <a:ln w="28575" cap="flat" cmpd="sng">
            <a:solidFill>
              <a:schemeClr val="lt2"/>
            </a:solidFill>
            <a:prstDash val="solid"/>
            <a:round/>
            <a:headEnd type="none" w="med" len="med"/>
            <a:tailEnd type="none" w="med" len="med"/>
          </a:ln>
        </p:spPr>
      </p:cxnSp>
      <p:sp>
        <p:nvSpPr>
          <p:cNvPr id="16" name="Shape 16"/>
          <p:cNvSpPr txBox="1">
            <a:spLocks noGrp="1"/>
          </p:cNvSpPr>
          <p:nvPr>
            <p:ph type="title"/>
          </p:nvPr>
        </p:nvSpPr>
        <p:spPr>
          <a:xfrm>
            <a:off x="512700" y="1893300"/>
            <a:ext cx="8118599" cy="1522800"/>
          </a:xfrm>
          <a:prstGeom prst="rect">
            <a:avLst/>
          </a:prstGeom>
        </p:spPr>
        <p:txBody>
          <a:bodyPr lIns="91425" tIns="91425" rIns="91425" bIns="91425" anchor="b" anchorCtr="0"/>
          <a:lstStyle>
            <a:lvl1pPr>
              <a:spcBef>
                <a:spcPts val="0"/>
              </a:spcBef>
              <a:buClr>
                <a:schemeClr val="accent1"/>
              </a:buClr>
              <a:buSzPct val="100000"/>
              <a:defRPr sz="6000">
                <a:solidFill>
                  <a:schemeClr val="accent1"/>
                </a:solidFill>
              </a:defRPr>
            </a:lvl1pPr>
            <a:lvl2pPr>
              <a:spcBef>
                <a:spcPts val="0"/>
              </a:spcBef>
              <a:buClr>
                <a:schemeClr val="accent1"/>
              </a:buClr>
              <a:buSzPct val="100000"/>
              <a:defRPr sz="6000">
                <a:solidFill>
                  <a:schemeClr val="accent1"/>
                </a:solidFill>
              </a:defRPr>
            </a:lvl2pPr>
            <a:lvl3pPr>
              <a:spcBef>
                <a:spcPts val="0"/>
              </a:spcBef>
              <a:buClr>
                <a:schemeClr val="accent1"/>
              </a:buClr>
              <a:buSzPct val="100000"/>
              <a:defRPr sz="6000">
                <a:solidFill>
                  <a:schemeClr val="accent1"/>
                </a:solidFill>
              </a:defRPr>
            </a:lvl3pPr>
            <a:lvl4pPr>
              <a:spcBef>
                <a:spcPts val="0"/>
              </a:spcBef>
              <a:buClr>
                <a:schemeClr val="accent1"/>
              </a:buClr>
              <a:buSzPct val="100000"/>
              <a:defRPr sz="6000">
                <a:solidFill>
                  <a:schemeClr val="accent1"/>
                </a:solidFill>
              </a:defRPr>
            </a:lvl4pPr>
            <a:lvl5pPr>
              <a:spcBef>
                <a:spcPts val="0"/>
              </a:spcBef>
              <a:buClr>
                <a:schemeClr val="accent1"/>
              </a:buClr>
              <a:buSzPct val="100000"/>
              <a:defRPr sz="6000">
                <a:solidFill>
                  <a:schemeClr val="accent1"/>
                </a:solidFill>
              </a:defRPr>
            </a:lvl5pPr>
            <a:lvl6pPr>
              <a:spcBef>
                <a:spcPts val="0"/>
              </a:spcBef>
              <a:buClr>
                <a:schemeClr val="accent1"/>
              </a:buClr>
              <a:buSzPct val="100000"/>
              <a:defRPr sz="6000">
                <a:solidFill>
                  <a:schemeClr val="accent1"/>
                </a:solidFill>
              </a:defRPr>
            </a:lvl6pPr>
            <a:lvl7pPr>
              <a:spcBef>
                <a:spcPts val="0"/>
              </a:spcBef>
              <a:buClr>
                <a:schemeClr val="accent1"/>
              </a:buClr>
              <a:buSzPct val="100000"/>
              <a:defRPr sz="6000">
                <a:solidFill>
                  <a:schemeClr val="accent1"/>
                </a:solidFill>
              </a:defRPr>
            </a:lvl7pPr>
            <a:lvl8pPr>
              <a:spcBef>
                <a:spcPts val="0"/>
              </a:spcBef>
              <a:buClr>
                <a:schemeClr val="accent1"/>
              </a:buClr>
              <a:buSzPct val="100000"/>
              <a:defRPr sz="6000">
                <a:solidFill>
                  <a:schemeClr val="accent1"/>
                </a:solidFill>
              </a:defRPr>
            </a:lvl8pPr>
            <a:lvl9pPr>
              <a:spcBef>
                <a:spcPts val="0"/>
              </a:spcBef>
              <a:buClr>
                <a:schemeClr val="accent1"/>
              </a:buClr>
              <a:buSzPct val="100000"/>
              <a:defRPr sz="6000">
                <a:solidFill>
                  <a:schemeClr val="accent1"/>
                </a:solidFill>
              </a:defRPr>
            </a:lvl9pPr>
          </a:lstStyle>
          <a:p>
            <a:endParaRPr/>
          </a:p>
        </p:txBody>
      </p:sp>
      <p:sp>
        <p:nvSpPr>
          <p:cNvPr id="17" name="Shape 1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accent1"/>
                </a:solidFill>
              </a:rPr>
              <a:t>‹#›</a:t>
            </a:fld>
            <a:endParaRPr lang="en">
              <a:solidFill>
                <a:schemeClr val="accen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p:nvPr/>
        </p:nvSpPr>
        <p:spPr>
          <a:xfrm>
            <a:off x="0" y="5045700"/>
            <a:ext cx="9144000" cy="97800"/>
          </a:xfrm>
          <a:prstGeom prst="rect">
            <a:avLst/>
          </a:prstGeom>
          <a:solidFill>
            <a:schemeClr val="lt2"/>
          </a:solidFill>
          <a:ln>
            <a:noFill/>
          </a:ln>
        </p:spPr>
        <p:txBody>
          <a:bodyPr lIns="91425" tIns="91425" rIns="91425" bIns="91425" anchor="ctr" anchorCtr="0">
            <a:noAutofit/>
          </a:bodyPr>
          <a:lstStyle/>
          <a:p>
            <a:pPr>
              <a:spcBef>
                <a:spcPts val="0"/>
              </a:spcBef>
              <a:buNone/>
            </a:pPr>
            <a:endParaRPr/>
          </a:p>
        </p:txBody>
      </p:sp>
      <p:sp>
        <p:nvSpPr>
          <p:cNvPr id="20" name="Shape 20"/>
          <p:cNvSpPr txBox="1">
            <a:spLocks noGrp="1"/>
          </p:cNvSpPr>
          <p:nvPr>
            <p:ph type="title"/>
          </p:nvPr>
        </p:nvSpPr>
        <p:spPr>
          <a:xfrm>
            <a:off x="311700" y="445025"/>
            <a:ext cx="8520599" cy="613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1" name="Shape 21"/>
          <p:cNvSpPr txBox="1">
            <a:spLocks noGrp="1"/>
          </p:cNvSpPr>
          <p:nvPr>
            <p:ph type="body" idx="1"/>
          </p:nvPr>
        </p:nvSpPr>
        <p:spPr>
          <a:xfrm>
            <a:off x="311700" y="1171600"/>
            <a:ext cx="8520599" cy="3397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2" name="Shape 2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11700" y="445025"/>
            <a:ext cx="8520599" cy="613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5" name="Shape 25"/>
          <p:cNvSpPr txBox="1">
            <a:spLocks noGrp="1"/>
          </p:cNvSpPr>
          <p:nvPr>
            <p:ph type="body" idx="1"/>
          </p:nvPr>
        </p:nvSpPr>
        <p:spPr>
          <a:xfrm>
            <a:off x="311700" y="1171675"/>
            <a:ext cx="3999899" cy="33972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6" name="Shape 26"/>
          <p:cNvSpPr txBox="1">
            <a:spLocks noGrp="1"/>
          </p:cNvSpPr>
          <p:nvPr>
            <p:ph type="body" idx="2"/>
          </p:nvPr>
        </p:nvSpPr>
        <p:spPr>
          <a:xfrm>
            <a:off x="4832400" y="1171675"/>
            <a:ext cx="3999899" cy="33972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7" name="Shape 2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445025"/>
            <a:ext cx="8520599" cy="613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0" name="Shape 3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555600"/>
            <a:ext cx="2807999" cy="7556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33" name="Shape 33"/>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4" name="Shape 3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90250" y="526350"/>
            <a:ext cx="5604000" cy="4090800"/>
          </a:xfrm>
          <a:prstGeom prst="rect">
            <a:avLst/>
          </a:prstGeom>
        </p:spPr>
        <p:txBody>
          <a:bodyPr lIns="91425" tIns="91425" rIns="91425" bIns="91425" anchor="ctr" anchorCtr="0"/>
          <a:lstStyle>
            <a:lvl1pPr>
              <a:spcBef>
                <a:spcPts val="0"/>
              </a:spcBef>
              <a:buClr>
                <a:schemeClr val="accent1"/>
              </a:buClr>
              <a:buSzPct val="100000"/>
              <a:defRPr sz="5400">
                <a:solidFill>
                  <a:schemeClr val="accent1"/>
                </a:solidFill>
              </a:defRPr>
            </a:lvl1pPr>
            <a:lvl2pPr>
              <a:spcBef>
                <a:spcPts val="0"/>
              </a:spcBef>
              <a:buClr>
                <a:schemeClr val="accent1"/>
              </a:buClr>
              <a:buSzPct val="100000"/>
              <a:defRPr sz="5400">
                <a:solidFill>
                  <a:schemeClr val="accent1"/>
                </a:solidFill>
              </a:defRPr>
            </a:lvl2pPr>
            <a:lvl3pPr>
              <a:spcBef>
                <a:spcPts val="0"/>
              </a:spcBef>
              <a:buClr>
                <a:schemeClr val="accent1"/>
              </a:buClr>
              <a:buSzPct val="100000"/>
              <a:defRPr sz="5400">
                <a:solidFill>
                  <a:schemeClr val="accent1"/>
                </a:solidFill>
              </a:defRPr>
            </a:lvl3pPr>
            <a:lvl4pPr>
              <a:spcBef>
                <a:spcPts val="0"/>
              </a:spcBef>
              <a:buClr>
                <a:schemeClr val="accent1"/>
              </a:buClr>
              <a:buSzPct val="100000"/>
              <a:defRPr sz="5400">
                <a:solidFill>
                  <a:schemeClr val="accent1"/>
                </a:solidFill>
              </a:defRPr>
            </a:lvl4pPr>
            <a:lvl5pPr>
              <a:spcBef>
                <a:spcPts val="0"/>
              </a:spcBef>
              <a:buClr>
                <a:schemeClr val="accent1"/>
              </a:buClr>
              <a:buSzPct val="100000"/>
              <a:defRPr sz="5400">
                <a:solidFill>
                  <a:schemeClr val="accent1"/>
                </a:solidFill>
              </a:defRPr>
            </a:lvl5pPr>
            <a:lvl6pPr>
              <a:spcBef>
                <a:spcPts val="0"/>
              </a:spcBef>
              <a:buClr>
                <a:schemeClr val="accent1"/>
              </a:buClr>
              <a:buSzPct val="100000"/>
              <a:defRPr sz="5400">
                <a:solidFill>
                  <a:schemeClr val="accent1"/>
                </a:solidFill>
              </a:defRPr>
            </a:lvl6pPr>
            <a:lvl7pPr>
              <a:spcBef>
                <a:spcPts val="0"/>
              </a:spcBef>
              <a:buClr>
                <a:schemeClr val="accent1"/>
              </a:buClr>
              <a:buSzPct val="100000"/>
              <a:defRPr sz="5400">
                <a:solidFill>
                  <a:schemeClr val="accent1"/>
                </a:solidFill>
              </a:defRPr>
            </a:lvl7pPr>
            <a:lvl8pPr>
              <a:spcBef>
                <a:spcPts val="0"/>
              </a:spcBef>
              <a:buClr>
                <a:schemeClr val="accent1"/>
              </a:buClr>
              <a:buSzPct val="100000"/>
              <a:defRPr sz="5400">
                <a:solidFill>
                  <a:schemeClr val="accent1"/>
                </a:solidFill>
              </a:defRPr>
            </a:lvl8pPr>
            <a:lvl9pPr>
              <a:spcBef>
                <a:spcPts val="0"/>
              </a:spcBef>
              <a:buClr>
                <a:schemeClr val="accent1"/>
              </a:buClr>
              <a:buSzPct val="100000"/>
              <a:defRPr sz="5400">
                <a:solidFill>
                  <a:schemeClr val="accent1"/>
                </a:solidFill>
              </a:defRPr>
            </a:lvl9pPr>
          </a:lstStyle>
          <a:p>
            <a:endParaRPr/>
          </a:p>
        </p:txBody>
      </p:sp>
      <p:sp>
        <p:nvSpPr>
          <p:cNvPr id="37" name="Shape 3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accent1"/>
                </a:solidFill>
              </a:rPr>
              <a:t>‹#›</a:t>
            </a:fld>
            <a:endParaRPr lang="en">
              <a:solidFill>
                <a:schemeClr val="accen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8"/>
        <p:cNvGrpSpPr/>
        <p:nvPr/>
      </p:nvGrpSpPr>
      <p:grpSpPr>
        <a:xfrm>
          <a:off x="0" y="0"/>
          <a:ext cx="0" cy="0"/>
          <a:chOff x="0" y="0"/>
          <a:chExt cx="0" cy="0"/>
        </a:xfrm>
      </p:grpSpPr>
      <p:sp>
        <p:nvSpPr>
          <p:cNvPr id="39" name="Shape 39"/>
          <p:cNvSpPr/>
          <p:nvPr/>
        </p:nvSpPr>
        <p:spPr>
          <a:xfrm>
            <a:off x="4572000" y="-25"/>
            <a:ext cx="4572000" cy="5143499"/>
          </a:xfrm>
          <a:prstGeom prst="rect">
            <a:avLst/>
          </a:prstGeom>
          <a:solidFill>
            <a:schemeClr val="dk1"/>
          </a:solidFill>
          <a:ln>
            <a:noFill/>
          </a:ln>
        </p:spPr>
        <p:txBody>
          <a:bodyPr lIns="91425" tIns="91425" rIns="91425" bIns="91425" anchor="ctr" anchorCtr="0">
            <a:noAutofit/>
          </a:bodyPr>
          <a:lstStyle/>
          <a:p>
            <a:pPr>
              <a:spcBef>
                <a:spcPts val="0"/>
              </a:spcBef>
              <a:buNone/>
            </a:pPr>
            <a:endParaRPr/>
          </a:p>
        </p:txBody>
      </p:sp>
      <p:cxnSp>
        <p:nvCxnSpPr>
          <p:cNvPr id="40" name="Shape 40"/>
          <p:cNvCxnSpPr/>
          <p:nvPr/>
        </p:nvCxnSpPr>
        <p:spPr>
          <a:xfrm>
            <a:off x="5029675" y="4495500"/>
            <a:ext cx="686399" cy="0"/>
          </a:xfrm>
          <a:prstGeom prst="straightConnector1">
            <a:avLst/>
          </a:prstGeom>
          <a:noFill/>
          <a:ln w="19050" cap="flat" cmpd="sng">
            <a:solidFill>
              <a:schemeClr val="lt2"/>
            </a:solidFill>
            <a:prstDash val="solid"/>
            <a:round/>
            <a:headEnd type="none" w="med" len="med"/>
            <a:tailEnd type="none" w="med" len="med"/>
          </a:ln>
        </p:spPr>
      </p:cxnSp>
      <p:sp>
        <p:nvSpPr>
          <p:cNvPr id="41" name="Shape 41"/>
          <p:cNvSpPr txBox="1">
            <a:spLocks noGrp="1"/>
          </p:cNvSpPr>
          <p:nvPr>
            <p:ph type="title"/>
          </p:nvPr>
        </p:nvSpPr>
        <p:spPr>
          <a:xfrm>
            <a:off x="265500" y="1382350"/>
            <a:ext cx="4045199" cy="1333200"/>
          </a:xfrm>
          <a:prstGeom prst="rect">
            <a:avLst/>
          </a:prstGeom>
        </p:spPr>
        <p:txBody>
          <a:bodyPr lIns="91425" tIns="91425" rIns="91425" bIns="91425" anchor="b" anchorCtr="0"/>
          <a:lstStyle>
            <a:lvl1pPr algn="ctr">
              <a:spcBef>
                <a:spcPts val="0"/>
              </a:spcBef>
              <a:buClr>
                <a:schemeClr val="lt2"/>
              </a:buClr>
              <a:buSzPct val="100000"/>
              <a:defRPr sz="4200">
                <a:solidFill>
                  <a:schemeClr val="lt2"/>
                </a:solidFill>
              </a:defRPr>
            </a:lvl1pPr>
            <a:lvl2pPr algn="ctr">
              <a:spcBef>
                <a:spcPts val="0"/>
              </a:spcBef>
              <a:buClr>
                <a:schemeClr val="lt2"/>
              </a:buClr>
              <a:buSzPct val="100000"/>
              <a:defRPr sz="4200">
                <a:solidFill>
                  <a:schemeClr val="lt2"/>
                </a:solidFill>
              </a:defRPr>
            </a:lvl2pPr>
            <a:lvl3pPr algn="ctr">
              <a:spcBef>
                <a:spcPts val="0"/>
              </a:spcBef>
              <a:buClr>
                <a:schemeClr val="lt2"/>
              </a:buClr>
              <a:buSzPct val="100000"/>
              <a:defRPr sz="4200">
                <a:solidFill>
                  <a:schemeClr val="lt2"/>
                </a:solidFill>
              </a:defRPr>
            </a:lvl3pPr>
            <a:lvl4pPr algn="ctr">
              <a:spcBef>
                <a:spcPts val="0"/>
              </a:spcBef>
              <a:buClr>
                <a:schemeClr val="lt2"/>
              </a:buClr>
              <a:buSzPct val="100000"/>
              <a:defRPr sz="4200">
                <a:solidFill>
                  <a:schemeClr val="lt2"/>
                </a:solidFill>
              </a:defRPr>
            </a:lvl4pPr>
            <a:lvl5pPr algn="ctr">
              <a:spcBef>
                <a:spcPts val="0"/>
              </a:spcBef>
              <a:buClr>
                <a:schemeClr val="lt2"/>
              </a:buClr>
              <a:buSzPct val="100000"/>
              <a:defRPr sz="4200">
                <a:solidFill>
                  <a:schemeClr val="lt2"/>
                </a:solidFill>
              </a:defRPr>
            </a:lvl5pPr>
            <a:lvl6pPr algn="ctr">
              <a:spcBef>
                <a:spcPts val="0"/>
              </a:spcBef>
              <a:buClr>
                <a:schemeClr val="lt2"/>
              </a:buClr>
              <a:buSzPct val="100000"/>
              <a:defRPr sz="4200">
                <a:solidFill>
                  <a:schemeClr val="lt2"/>
                </a:solidFill>
              </a:defRPr>
            </a:lvl6pPr>
            <a:lvl7pPr algn="ctr">
              <a:spcBef>
                <a:spcPts val="0"/>
              </a:spcBef>
              <a:buClr>
                <a:schemeClr val="lt2"/>
              </a:buClr>
              <a:buSzPct val="100000"/>
              <a:defRPr sz="4200">
                <a:solidFill>
                  <a:schemeClr val="lt2"/>
                </a:solidFill>
              </a:defRPr>
            </a:lvl7pPr>
            <a:lvl8pPr algn="ctr">
              <a:spcBef>
                <a:spcPts val="0"/>
              </a:spcBef>
              <a:buClr>
                <a:schemeClr val="lt2"/>
              </a:buClr>
              <a:buSzPct val="100000"/>
              <a:defRPr sz="4200">
                <a:solidFill>
                  <a:schemeClr val="lt2"/>
                </a:solidFill>
              </a:defRPr>
            </a:lvl8pPr>
            <a:lvl9pPr algn="ctr">
              <a:spcBef>
                <a:spcPts val="0"/>
              </a:spcBef>
              <a:buClr>
                <a:schemeClr val="lt2"/>
              </a:buClr>
              <a:buSzPct val="100000"/>
              <a:defRPr sz="4200">
                <a:solidFill>
                  <a:schemeClr val="lt2"/>
                </a:solidFill>
              </a:defRPr>
            </a:lvl9pPr>
          </a:lstStyle>
          <a:p>
            <a:endParaRPr/>
          </a:p>
        </p:txBody>
      </p:sp>
      <p:sp>
        <p:nvSpPr>
          <p:cNvPr id="42" name="Shape 42"/>
          <p:cNvSpPr txBox="1">
            <a:spLocks noGrp="1"/>
          </p:cNvSpPr>
          <p:nvPr>
            <p:ph type="subTitle" idx="1"/>
          </p:nvPr>
        </p:nvSpPr>
        <p:spPr>
          <a:xfrm>
            <a:off x="265500" y="2769000"/>
            <a:ext cx="4045199" cy="13455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43" name="Shape 43"/>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a:spcBef>
                <a:spcPts val="0"/>
              </a:spcBef>
              <a:buClr>
                <a:schemeClr val="accent1"/>
              </a:buClr>
              <a:defRPr>
                <a:solidFill>
                  <a:schemeClr val="accent1"/>
                </a:solidFill>
              </a:defRPr>
            </a:lvl1pPr>
            <a:lvl2pPr>
              <a:spcBef>
                <a:spcPts val="0"/>
              </a:spcBef>
              <a:buClr>
                <a:schemeClr val="accent1"/>
              </a:buClr>
              <a:defRPr>
                <a:solidFill>
                  <a:schemeClr val="accent1"/>
                </a:solidFill>
              </a:defRPr>
            </a:lvl2pPr>
            <a:lvl3pPr>
              <a:spcBef>
                <a:spcPts val="0"/>
              </a:spcBef>
              <a:buClr>
                <a:schemeClr val="accent1"/>
              </a:buClr>
              <a:defRPr>
                <a:solidFill>
                  <a:schemeClr val="accent1"/>
                </a:solidFill>
              </a:defRPr>
            </a:lvl3pPr>
            <a:lvl4pPr>
              <a:spcBef>
                <a:spcPts val="0"/>
              </a:spcBef>
              <a:buClr>
                <a:schemeClr val="accent1"/>
              </a:buClr>
              <a:defRPr>
                <a:solidFill>
                  <a:schemeClr val="accent1"/>
                </a:solidFill>
              </a:defRPr>
            </a:lvl4pPr>
            <a:lvl5pPr>
              <a:spcBef>
                <a:spcPts val="0"/>
              </a:spcBef>
              <a:buClr>
                <a:schemeClr val="accent1"/>
              </a:buClr>
              <a:defRPr>
                <a:solidFill>
                  <a:schemeClr val="accent1"/>
                </a:solidFill>
              </a:defRPr>
            </a:lvl5pPr>
            <a:lvl6pPr>
              <a:spcBef>
                <a:spcPts val="0"/>
              </a:spcBef>
              <a:buClr>
                <a:schemeClr val="accent1"/>
              </a:buClr>
              <a:defRPr>
                <a:solidFill>
                  <a:schemeClr val="accent1"/>
                </a:solidFill>
              </a:defRPr>
            </a:lvl6pPr>
            <a:lvl7pPr>
              <a:spcBef>
                <a:spcPts val="0"/>
              </a:spcBef>
              <a:buClr>
                <a:schemeClr val="accent1"/>
              </a:buClr>
              <a:defRPr>
                <a:solidFill>
                  <a:schemeClr val="accent1"/>
                </a:solidFill>
              </a:defRPr>
            </a:lvl7pPr>
            <a:lvl8pPr>
              <a:spcBef>
                <a:spcPts val="0"/>
              </a:spcBef>
              <a:buClr>
                <a:schemeClr val="accent1"/>
              </a:buClr>
              <a:defRPr>
                <a:solidFill>
                  <a:schemeClr val="accent1"/>
                </a:solidFill>
              </a:defRPr>
            </a:lvl8pPr>
            <a:lvl9pPr>
              <a:spcBef>
                <a:spcPts val="0"/>
              </a:spcBef>
              <a:buClr>
                <a:schemeClr val="accent1"/>
              </a:buClr>
              <a:defRPr>
                <a:solidFill>
                  <a:schemeClr val="accent1"/>
                </a:solidFill>
              </a:defRPr>
            </a:lvl9pPr>
          </a:lstStyle>
          <a:p>
            <a:endParaRPr/>
          </a:p>
        </p:txBody>
      </p:sp>
      <p:sp>
        <p:nvSpPr>
          <p:cNvPr id="44" name="Shape 4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accent1"/>
                </a:solidFill>
              </a:rPr>
              <a:t>‹#›</a:t>
            </a:fld>
            <a:endParaRPr lang="en">
              <a:solidFill>
                <a:schemeClr val="accen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47" name="Shape 4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0" y="445025"/>
            <a:ext cx="8520599" cy="613200"/>
          </a:xfrm>
          <a:prstGeom prst="rect">
            <a:avLst/>
          </a:prstGeom>
          <a:noFill/>
          <a:ln>
            <a:noFill/>
          </a:ln>
        </p:spPr>
        <p:txBody>
          <a:bodyPr lIns="91425" tIns="91425" rIns="91425" bIns="91425" anchor="t" anchorCtr="0"/>
          <a:lstStyle>
            <a:lvl1pPr>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1pPr>
            <a:lvl2pPr>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2pPr>
            <a:lvl3pPr>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3pPr>
            <a:lvl4pPr>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4pPr>
            <a:lvl5pPr>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5pPr>
            <a:lvl6pPr>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6pPr>
            <a:lvl7pPr>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7pPr>
            <a:lvl8pPr>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8pPr>
            <a:lvl9pPr>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6" name="Shape 6"/>
          <p:cNvSpPr txBox="1">
            <a:spLocks noGrp="1"/>
          </p:cNvSpPr>
          <p:nvPr>
            <p:ph type="body" idx="1"/>
          </p:nvPr>
        </p:nvSpPr>
        <p:spPr>
          <a:xfrm>
            <a:off x="311700" y="1171600"/>
            <a:ext cx="8520599" cy="33972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1"/>
              </a:buClr>
              <a:buSzPct val="100000"/>
              <a:buFont typeface="Old Standard TT"/>
              <a:defRPr sz="1800">
                <a:solidFill>
                  <a:schemeClr val="dk1"/>
                </a:solidFill>
                <a:latin typeface="Old Standard TT"/>
                <a:ea typeface="Old Standard TT"/>
                <a:cs typeface="Old Standard TT"/>
                <a:sym typeface="Old Standard TT"/>
              </a:defRPr>
            </a:lvl1pPr>
            <a:lvl2pPr>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2pPr>
            <a:lvl3pPr>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3pPr>
            <a:lvl4pPr>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4pPr>
            <a:lvl5pPr>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5pPr>
            <a:lvl6pPr>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6pPr>
            <a:lvl7pPr>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7pPr>
            <a:lvl8pPr>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8pPr>
            <a:lvl9pPr>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9pPr>
          </a:lstStyle>
          <a:p>
            <a:endParaRPr/>
          </a:p>
        </p:txBody>
      </p:sp>
      <p:sp>
        <p:nvSpPr>
          <p:cNvPr id="7" name="Shape 7"/>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000">
                <a:solidFill>
                  <a:schemeClr val="dk1"/>
                </a:solidFill>
                <a:latin typeface="Old Standard TT"/>
                <a:ea typeface="Old Standard TT"/>
                <a:cs typeface="Old Standard TT"/>
                <a:sym typeface="Old Standard TT"/>
              </a:rPr>
              <a:t>‹#›</a:t>
            </a:fld>
            <a:endParaRPr lang="en" sz="1000">
              <a:solidFill>
                <a:schemeClr val="dk1"/>
              </a:solidFill>
              <a:latin typeface="Old Standard TT"/>
              <a:ea typeface="Old Standard TT"/>
              <a:cs typeface="Old Standard TT"/>
              <a:sym typeface="Old Standard TT"/>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jpg"/><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3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hyperlink" Target="mailto:maria.sugatan@gmail.com" TargetMode="External"/><Relationship Id="rId4" Type="http://schemas.openxmlformats.org/officeDocument/2006/relationships/hyperlink" Target="https://www.airbnb.com/rooms/7948022" TargetMode="External"/><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Shape 55"/>
          <p:cNvSpPr txBox="1">
            <a:spLocks noGrp="1"/>
          </p:cNvSpPr>
          <p:nvPr>
            <p:ph type="ctrTitle"/>
          </p:nvPr>
        </p:nvSpPr>
        <p:spPr>
          <a:xfrm>
            <a:off x="512700" y="1893300"/>
            <a:ext cx="8118599" cy="1522800"/>
          </a:xfrm>
          <a:prstGeom prst="rect">
            <a:avLst/>
          </a:prstGeom>
        </p:spPr>
        <p:txBody>
          <a:bodyPr lIns="91425" tIns="91425" rIns="91425" bIns="91425" anchor="b" anchorCtr="0">
            <a:noAutofit/>
          </a:bodyPr>
          <a:lstStyle/>
          <a:p>
            <a:pPr>
              <a:spcBef>
                <a:spcPts val="0"/>
              </a:spcBef>
              <a:buNone/>
            </a:pPr>
            <a:r>
              <a:rPr lang="en"/>
              <a:t>Lakefront View Loft </a:t>
            </a:r>
          </a:p>
        </p:txBody>
      </p:sp>
      <p:sp>
        <p:nvSpPr>
          <p:cNvPr id="56" name="Shape 56"/>
          <p:cNvSpPr txBox="1">
            <a:spLocks noGrp="1"/>
          </p:cNvSpPr>
          <p:nvPr>
            <p:ph type="subTitle" idx="1"/>
          </p:nvPr>
        </p:nvSpPr>
        <p:spPr>
          <a:xfrm>
            <a:off x="512700" y="3840639"/>
            <a:ext cx="8118599" cy="787499"/>
          </a:xfrm>
          <a:prstGeom prst="rect">
            <a:avLst/>
          </a:prstGeom>
        </p:spPr>
        <p:txBody>
          <a:bodyPr lIns="91425" tIns="91425" rIns="91425" bIns="91425" anchor="t" anchorCtr="0">
            <a:noAutofit/>
          </a:bodyPr>
          <a:lstStyle/>
          <a:p>
            <a:pPr rtl="0">
              <a:spcBef>
                <a:spcPts val="0"/>
              </a:spcBef>
              <a:buNone/>
            </a:pPr>
            <a:r>
              <a:rPr lang="en"/>
              <a:t>845 Taughannock Blvd.</a:t>
            </a:r>
          </a:p>
          <a:p>
            <a:pPr rtl="0">
              <a:spcBef>
                <a:spcPts val="0"/>
              </a:spcBef>
              <a:buNone/>
            </a:pPr>
            <a:r>
              <a:rPr lang="en"/>
              <a:t>Ithaca, NY 14850</a:t>
            </a:r>
          </a:p>
          <a:p>
            <a:pPr>
              <a:spcBef>
                <a:spcPts val="0"/>
              </a:spcBef>
              <a:buNone/>
            </a:pPr>
            <a:r>
              <a:rPr lang="en"/>
              <a:t>Location Scouters: Caitlyn Castillo Remy Litvin</a:t>
            </a:r>
          </a:p>
        </p:txBody>
      </p:sp>
    </p:spTree>
  </p:cSld>
  <p:clrMapOvr>
    <a:masterClrMapping/>
  </p:clrMapOvr>
  <p:transition xmlns:p14="http://schemas.microsoft.com/office/powerpoint/2010/mai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Shape 107"/>
          <p:cNvPicPr preferRelativeResize="0"/>
          <p:nvPr/>
        </p:nvPicPr>
        <p:blipFill>
          <a:blip r:embed="rId3">
            <a:alphaModFix/>
          </a:blip>
          <a:stretch>
            <a:fillRect/>
          </a:stretch>
        </p:blipFill>
        <p:spPr>
          <a:xfrm>
            <a:off x="0" y="0"/>
            <a:ext cx="4489552" cy="5143500"/>
          </a:xfrm>
          <a:prstGeom prst="rect">
            <a:avLst/>
          </a:prstGeom>
          <a:noFill/>
          <a:ln>
            <a:noFill/>
          </a:ln>
        </p:spPr>
      </p:pic>
      <p:pic>
        <p:nvPicPr>
          <p:cNvPr id="108" name="Shape 108"/>
          <p:cNvPicPr preferRelativeResize="0"/>
          <p:nvPr/>
        </p:nvPicPr>
        <p:blipFill>
          <a:blip r:embed="rId4">
            <a:alphaModFix/>
          </a:blip>
          <a:stretch>
            <a:fillRect/>
          </a:stretch>
        </p:blipFill>
        <p:spPr>
          <a:xfrm>
            <a:off x="4489550" y="0"/>
            <a:ext cx="4654449" cy="5143500"/>
          </a:xfrm>
          <a:prstGeom prst="rect">
            <a:avLst/>
          </a:prstGeom>
          <a:noFill/>
          <a:ln>
            <a:noFill/>
          </a:ln>
        </p:spPr>
      </p:pic>
    </p:spTree>
  </p:cSld>
  <p:clrMapOvr>
    <a:masterClrMapping/>
  </p:clrMapOvr>
  <p:transition xmlns:p14="http://schemas.microsoft.com/office/powerpoint/2010/mai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512700" y="1893300"/>
            <a:ext cx="8118599" cy="1522800"/>
          </a:xfrm>
          <a:prstGeom prst="rect">
            <a:avLst/>
          </a:prstGeom>
        </p:spPr>
        <p:txBody>
          <a:bodyPr lIns="91425" tIns="91425" rIns="91425" bIns="91425" anchor="b" anchorCtr="0">
            <a:noAutofit/>
          </a:bodyPr>
          <a:lstStyle/>
          <a:p>
            <a:pPr>
              <a:spcBef>
                <a:spcPts val="0"/>
              </a:spcBef>
              <a:buNone/>
            </a:pPr>
            <a:r>
              <a:rPr lang="en"/>
              <a:t>Interior Photos - Downstairs Living Room</a:t>
            </a:r>
          </a:p>
        </p:txBody>
      </p:sp>
    </p:spTree>
  </p:cSld>
  <p:clrMapOvr>
    <a:masterClrMapping/>
  </p:clrMapOvr>
  <p:transition xmlns:p14="http://schemas.microsoft.com/office/powerpoint/2010/mai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Shape 118"/>
          <p:cNvPicPr preferRelativeResize="0"/>
          <p:nvPr/>
        </p:nvPicPr>
        <p:blipFill>
          <a:blip r:embed="rId3">
            <a:alphaModFix/>
          </a:blip>
          <a:stretch>
            <a:fillRect/>
          </a:stretch>
        </p:blipFill>
        <p:spPr>
          <a:xfrm>
            <a:off x="-143550" y="0"/>
            <a:ext cx="4844475" cy="5143500"/>
          </a:xfrm>
          <a:prstGeom prst="rect">
            <a:avLst/>
          </a:prstGeom>
          <a:noFill/>
          <a:ln>
            <a:noFill/>
          </a:ln>
        </p:spPr>
      </p:pic>
      <p:pic>
        <p:nvPicPr>
          <p:cNvPr id="119" name="Shape 119"/>
          <p:cNvPicPr preferRelativeResize="0"/>
          <p:nvPr/>
        </p:nvPicPr>
        <p:blipFill>
          <a:blip r:embed="rId4">
            <a:alphaModFix/>
          </a:blip>
          <a:stretch>
            <a:fillRect/>
          </a:stretch>
        </p:blipFill>
        <p:spPr>
          <a:xfrm>
            <a:off x="4700926" y="0"/>
            <a:ext cx="4443076" cy="5143500"/>
          </a:xfrm>
          <a:prstGeom prst="rect">
            <a:avLst/>
          </a:prstGeom>
          <a:noFill/>
          <a:ln>
            <a:noFill/>
          </a:ln>
        </p:spPr>
      </p:pic>
    </p:spTree>
  </p:cSld>
  <p:clrMapOvr>
    <a:masterClrMapping/>
  </p:clrMapOvr>
  <p:transition xmlns:p14="http://schemas.microsoft.com/office/powerpoint/2010/mai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Shape 124"/>
          <p:cNvPicPr preferRelativeResize="0"/>
          <p:nvPr/>
        </p:nvPicPr>
        <p:blipFill>
          <a:blip r:embed="rId3">
            <a:alphaModFix/>
          </a:blip>
          <a:stretch>
            <a:fillRect/>
          </a:stretch>
        </p:blipFill>
        <p:spPr>
          <a:xfrm>
            <a:off x="0" y="0"/>
            <a:ext cx="4724848" cy="5143500"/>
          </a:xfrm>
          <a:prstGeom prst="rect">
            <a:avLst/>
          </a:prstGeom>
          <a:noFill/>
          <a:ln>
            <a:noFill/>
          </a:ln>
        </p:spPr>
      </p:pic>
      <p:pic>
        <p:nvPicPr>
          <p:cNvPr id="125" name="Shape 125"/>
          <p:cNvPicPr preferRelativeResize="0"/>
          <p:nvPr/>
        </p:nvPicPr>
        <p:blipFill>
          <a:blip r:embed="rId4">
            <a:alphaModFix/>
          </a:blip>
          <a:stretch>
            <a:fillRect/>
          </a:stretch>
        </p:blipFill>
        <p:spPr>
          <a:xfrm>
            <a:off x="4605225" y="0"/>
            <a:ext cx="4538775" cy="5143500"/>
          </a:xfrm>
          <a:prstGeom prst="rect">
            <a:avLst/>
          </a:prstGeom>
          <a:noFill/>
          <a:ln>
            <a:noFill/>
          </a:ln>
        </p:spPr>
      </p:pic>
    </p:spTree>
  </p:cSld>
  <p:clrMapOvr>
    <a:masterClrMapping/>
  </p:clrMapOvr>
  <p:transition xmlns:p14="http://schemas.microsoft.com/office/powerpoint/2010/mai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512700" y="1893300"/>
            <a:ext cx="8118599" cy="1522800"/>
          </a:xfrm>
          <a:prstGeom prst="rect">
            <a:avLst/>
          </a:prstGeom>
        </p:spPr>
        <p:txBody>
          <a:bodyPr lIns="91425" tIns="91425" rIns="91425" bIns="91425" anchor="b" anchorCtr="0">
            <a:noAutofit/>
          </a:bodyPr>
          <a:lstStyle/>
          <a:p>
            <a:pPr>
              <a:spcBef>
                <a:spcPts val="0"/>
              </a:spcBef>
              <a:buNone/>
            </a:pPr>
            <a:r>
              <a:rPr lang="en"/>
              <a:t>Interior Photos - Downstairs Bedroom </a:t>
            </a:r>
          </a:p>
        </p:txBody>
      </p:sp>
    </p:spTree>
  </p:cSld>
  <p:clrMapOvr>
    <a:masterClrMapping/>
  </p:clrMapOvr>
  <p:transition xmlns:p14="http://schemas.microsoft.com/office/powerpoint/2010/mai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Shape 135"/>
          <p:cNvPicPr preferRelativeResize="0"/>
          <p:nvPr/>
        </p:nvPicPr>
        <p:blipFill rotWithShape="1">
          <a:blip r:embed="rId3">
            <a:alphaModFix/>
          </a:blip>
          <a:srcRect r="8767"/>
          <a:stretch/>
        </p:blipFill>
        <p:spPr>
          <a:xfrm>
            <a:off x="400987" y="1270550"/>
            <a:ext cx="8342015" cy="2602397"/>
          </a:xfrm>
          <a:prstGeom prst="rect">
            <a:avLst/>
          </a:prstGeom>
          <a:noFill/>
          <a:ln>
            <a:noFill/>
          </a:ln>
        </p:spPr>
      </p:pic>
    </p:spTree>
  </p:cSld>
  <p:clrMapOvr>
    <a:masterClrMapping/>
  </p:clrMapOvr>
  <p:transition xmlns:p14="http://schemas.microsoft.com/office/powerpoint/2010/mai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512700" y="1893300"/>
            <a:ext cx="8118599" cy="1522800"/>
          </a:xfrm>
          <a:prstGeom prst="rect">
            <a:avLst/>
          </a:prstGeom>
        </p:spPr>
        <p:txBody>
          <a:bodyPr lIns="91425" tIns="91425" rIns="91425" bIns="91425" anchor="b" anchorCtr="0">
            <a:noAutofit/>
          </a:bodyPr>
          <a:lstStyle/>
          <a:p>
            <a:pPr>
              <a:spcBef>
                <a:spcPts val="0"/>
              </a:spcBef>
              <a:buNone/>
            </a:pPr>
            <a:r>
              <a:rPr lang="en"/>
              <a:t>Interior Photos - Downstairs Bathroom/Storage  </a:t>
            </a:r>
          </a:p>
        </p:txBody>
      </p:sp>
    </p:spTree>
  </p:cSld>
  <p:clrMapOvr>
    <a:masterClrMapping/>
  </p:clrMapOvr>
  <p:transition xmlns:p14="http://schemas.microsoft.com/office/powerpoint/2010/mai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Shape 145"/>
          <p:cNvPicPr preferRelativeResize="0"/>
          <p:nvPr/>
        </p:nvPicPr>
        <p:blipFill rotWithShape="1">
          <a:blip r:embed="rId3">
            <a:alphaModFix/>
          </a:blip>
          <a:srcRect l="19015"/>
          <a:stretch/>
        </p:blipFill>
        <p:spPr>
          <a:xfrm>
            <a:off x="11200" y="0"/>
            <a:ext cx="4767602" cy="5143500"/>
          </a:xfrm>
          <a:prstGeom prst="rect">
            <a:avLst/>
          </a:prstGeom>
          <a:noFill/>
          <a:ln>
            <a:noFill/>
          </a:ln>
        </p:spPr>
      </p:pic>
      <p:pic>
        <p:nvPicPr>
          <p:cNvPr id="146" name="Shape 146"/>
          <p:cNvPicPr preferRelativeResize="0"/>
          <p:nvPr/>
        </p:nvPicPr>
        <p:blipFill>
          <a:blip r:embed="rId4">
            <a:alphaModFix/>
          </a:blip>
          <a:stretch>
            <a:fillRect/>
          </a:stretch>
        </p:blipFill>
        <p:spPr>
          <a:xfrm>
            <a:off x="4778800" y="0"/>
            <a:ext cx="4365200" cy="5143500"/>
          </a:xfrm>
          <a:prstGeom prst="rect">
            <a:avLst/>
          </a:prstGeom>
          <a:noFill/>
          <a:ln>
            <a:noFill/>
          </a:ln>
        </p:spPr>
      </p:pic>
    </p:spTree>
  </p:cSld>
  <p:clrMapOvr>
    <a:masterClrMapping/>
  </p:clrMapOvr>
  <p:transition xmlns:p14="http://schemas.microsoft.com/office/powerpoint/2010/mai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Shape 151"/>
          <p:cNvPicPr preferRelativeResize="0"/>
          <p:nvPr/>
        </p:nvPicPr>
        <p:blipFill>
          <a:blip r:embed="rId3">
            <a:alphaModFix/>
          </a:blip>
          <a:stretch>
            <a:fillRect/>
          </a:stretch>
        </p:blipFill>
        <p:spPr>
          <a:xfrm>
            <a:off x="4562175" y="1188950"/>
            <a:ext cx="4527144" cy="1955049"/>
          </a:xfrm>
          <a:prstGeom prst="rect">
            <a:avLst/>
          </a:prstGeom>
          <a:noFill/>
          <a:ln>
            <a:noFill/>
          </a:ln>
        </p:spPr>
      </p:pic>
      <p:pic>
        <p:nvPicPr>
          <p:cNvPr id="152" name="Shape 152"/>
          <p:cNvPicPr preferRelativeResize="0"/>
          <p:nvPr/>
        </p:nvPicPr>
        <p:blipFill>
          <a:blip r:embed="rId4">
            <a:alphaModFix/>
          </a:blip>
          <a:stretch>
            <a:fillRect/>
          </a:stretch>
        </p:blipFill>
        <p:spPr>
          <a:xfrm>
            <a:off x="54675" y="1188949"/>
            <a:ext cx="4527130" cy="1955049"/>
          </a:xfrm>
          <a:prstGeom prst="rect">
            <a:avLst/>
          </a:prstGeom>
          <a:noFill/>
          <a:ln>
            <a:noFill/>
          </a:ln>
        </p:spPr>
      </p:pic>
    </p:spTree>
  </p:cSld>
  <p:clrMapOvr>
    <a:masterClrMapping/>
  </p:clrMapOvr>
  <p:transition xmlns:p14="http://schemas.microsoft.com/office/powerpoint/2010/mai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512700" y="1893300"/>
            <a:ext cx="8118599" cy="1522800"/>
          </a:xfrm>
          <a:prstGeom prst="rect">
            <a:avLst/>
          </a:prstGeom>
        </p:spPr>
        <p:txBody>
          <a:bodyPr lIns="91425" tIns="91425" rIns="91425" bIns="91425" anchor="b" anchorCtr="0">
            <a:noAutofit/>
          </a:bodyPr>
          <a:lstStyle/>
          <a:p>
            <a:pPr>
              <a:spcBef>
                <a:spcPts val="0"/>
              </a:spcBef>
              <a:buNone/>
            </a:pPr>
            <a:r>
              <a:rPr lang="en"/>
              <a:t>Interior Photos -  Upstairs Living Room</a:t>
            </a:r>
          </a:p>
        </p:txBody>
      </p:sp>
    </p:spTree>
  </p:cSld>
  <p:clrMapOvr>
    <a:masterClrMapping/>
  </p:clrMapOvr>
  <p:transition xmlns:p14="http://schemas.microsoft.com/office/powerpoint/2010/mai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32275" y="169900"/>
            <a:ext cx="8520599" cy="613200"/>
          </a:xfrm>
          <a:prstGeom prst="rect">
            <a:avLst/>
          </a:prstGeom>
        </p:spPr>
        <p:txBody>
          <a:bodyPr lIns="91425" tIns="91425" rIns="91425" bIns="91425" anchor="t" anchorCtr="0">
            <a:noAutofit/>
          </a:bodyPr>
          <a:lstStyle/>
          <a:p>
            <a:pPr>
              <a:spcBef>
                <a:spcPts val="0"/>
              </a:spcBef>
              <a:buNone/>
            </a:pPr>
            <a:r>
              <a:rPr lang="en"/>
              <a:t>General Information </a:t>
            </a:r>
          </a:p>
        </p:txBody>
      </p:sp>
      <p:sp>
        <p:nvSpPr>
          <p:cNvPr id="62" name="Shape 62"/>
          <p:cNvSpPr txBox="1">
            <a:spLocks noGrp="1"/>
          </p:cNvSpPr>
          <p:nvPr>
            <p:ph type="body" idx="1"/>
          </p:nvPr>
        </p:nvSpPr>
        <p:spPr>
          <a:xfrm>
            <a:off x="311700" y="699375"/>
            <a:ext cx="8520599" cy="3397200"/>
          </a:xfrm>
          <a:prstGeom prst="rect">
            <a:avLst/>
          </a:prstGeom>
        </p:spPr>
        <p:txBody>
          <a:bodyPr lIns="91425" tIns="91425" rIns="91425" bIns="91425" anchor="t" anchorCtr="0">
            <a:noAutofit/>
          </a:bodyPr>
          <a:lstStyle/>
          <a:p>
            <a:pPr marL="457200" lvl="0" indent="-228600" rtl="0">
              <a:spcBef>
                <a:spcPts val="0"/>
              </a:spcBef>
            </a:pPr>
            <a:r>
              <a:rPr lang="en"/>
              <a:t>Location Measurements</a:t>
            </a:r>
          </a:p>
          <a:p>
            <a:pPr marL="914400" lvl="1" indent="-228600" rtl="0">
              <a:spcBef>
                <a:spcPts val="0"/>
              </a:spcBef>
            </a:pPr>
            <a:r>
              <a:rPr lang="en"/>
              <a:t>1440 Square Feet </a:t>
            </a:r>
          </a:p>
          <a:p>
            <a:pPr marL="914400" lvl="1" indent="-228600" rtl="0">
              <a:spcBef>
                <a:spcPts val="0"/>
              </a:spcBef>
            </a:pPr>
            <a:r>
              <a:rPr lang="en"/>
              <a:t>Upstairs </a:t>
            </a:r>
          </a:p>
          <a:p>
            <a:pPr marL="1371600" lvl="2" indent="-228600" rtl="0">
              <a:spcBef>
                <a:spcPts val="0"/>
              </a:spcBef>
            </a:pPr>
            <a:r>
              <a:rPr lang="en"/>
              <a:t>Living Room - 20’ x 13’ </a:t>
            </a:r>
          </a:p>
          <a:p>
            <a:pPr marL="1371600" lvl="2" indent="-228600" rtl="0">
              <a:spcBef>
                <a:spcPts val="0"/>
              </a:spcBef>
            </a:pPr>
            <a:r>
              <a:rPr lang="en"/>
              <a:t>Main Bedroom - 13’8” x 9’9” (with 2’ Closet) </a:t>
            </a:r>
          </a:p>
          <a:p>
            <a:pPr marL="1371600" lvl="2" indent="-228600" rtl="0">
              <a:spcBef>
                <a:spcPts val="0"/>
              </a:spcBef>
            </a:pPr>
            <a:r>
              <a:rPr lang="en"/>
              <a:t>Bathroom - 6’6” x 6’6” </a:t>
            </a:r>
          </a:p>
          <a:p>
            <a:pPr marL="1371600" lvl="2" indent="-228600" rtl="0">
              <a:spcBef>
                <a:spcPts val="0"/>
              </a:spcBef>
            </a:pPr>
            <a:r>
              <a:rPr lang="en"/>
              <a:t>Small Office - 9’11” x 9’9”</a:t>
            </a:r>
          </a:p>
          <a:p>
            <a:pPr marL="1371600" lvl="2" indent="-228600" rtl="0">
              <a:spcBef>
                <a:spcPts val="0"/>
              </a:spcBef>
            </a:pPr>
            <a:r>
              <a:rPr lang="en"/>
              <a:t>Kitchen - 10’ x 10’ </a:t>
            </a:r>
          </a:p>
          <a:p>
            <a:pPr marL="914400" lvl="1" indent="-228600" rtl="0">
              <a:spcBef>
                <a:spcPts val="0"/>
              </a:spcBef>
            </a:pPr>
            <a:r>
              <a:rPr lang="en"/>
              <a:t>Downstairs </a:t>
            </a:r>
          </a:p>
          <a:p>
            <a:pPr marL="1371600" lvl="2" indent="-228600" rtl="0">
              <a:spcBef>
                <a:spcPts val="0"/>
              </a:spcBef>
            </a:pPr>
            <a:r>
              <a:rPr lang="en"/>
              <a:t>Living Room - 20’ x 23’  (going to the back of the floor) &amp; 13’ (where the closet is) </a:t>
            </a:r>
          </a:p>
          <a:p>
            <a:pPr marL="1371600" lvl="2" indent="-228600" rtl="0">
              <a:spcBef>
                <a:spcPts val="0"/>
              </a:spcBef>
            </a:pPr>
            <a:r>
              <a:rPr lang="en"/>
              <a:t>Bedroom - 9’ x 16’</a:t>
            </a:r>
          </a:p>
          <a:p>
            <a:pPr marL="1371600" lvl="2" indent="-228600" rtl="0">
              <a:spcBef>
                <a:spcPts val="0"/>
              </a:spcBef>
            </a:pPr>
            <a:r>
              <a:rPr lang="en"/>
              <a:t>Bathroom - 6’6” x 6’6”</a:t>
            </a:r>
          </a:p>
          <a:p>
            <a:pPr marL="457200" lvl="0" indent="0">
              <a:spcBef>
                <a:spcPts val="0"/>
              </a:spcBef>
              <a:buNone/>
            </a:pPr>
            <a:endParaRPr/>
          </a:p>
        </p:txBody>
      </p:sp>
    </p:spTree>
  </p:cSld>
  <p:clrMapOvr>
    <a:masterClrMapping/>
  </p:clrMapOvr>
  <p:transition xmlns:p14="http://schemas.microsoft.com/office/powerpoint/2010/mai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Shape 162"/>
          <p:cNvPicPr preferRelativeResize="0"/>
          <p:nvPr/>
        </p:nvPicPr>
        <p:blipFill>
          <a:blip r:embed="rId3">
            <a:alphaModFix/>
          </a:blip>
          <a:stretch>
            <a:fillRect/>
          </a:stretch>
        </p:blipFill>
        <p:spPr>
          <a:xfrm>
            <a:off x="0" y="623952"/>
            <a:ext cx="9143994" cy="3895592"/>
          </a:xfrm>
          <a:prstGeom prst="rect">
            <a:avLst/>
          </a:prstGeom>
          <a:noFill/>
          <a:ln>
            <a:noFill/>
          </a:ln>
        </p:spPr>
      </p:pic>
    </p:spTree>
  </p:cSld>
  <p:clrMapOvr>
    <a:masterClrMapping/>
  </p:clrMapOvr>
  <p:transition xmlns:p14="http://schemas.microsoft.com/office/powerpoint/2010/mai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512700" y="1893300"/>
            <a:ext cx="8118599" cy="1522800"/>
          </a:xfrm>
          <a:prstGeom prst="rect">
            <a:avLst/>
          </a:prstGeom>
        </p:spPr>
        <p:txBody>
          <a:bodyPr lIns="91425" tIns="91425" rIns="91425" bIns="91425" anchor="b" anchorCtr="0">
            <a:noAutofit/>
          </a:bodyPr>
          <a:lstStyle/>
          <a:p>
            <a:pPr>
              <a:spcBef>
                <a:spcPts val="0"/>
              </a:spcBef>
              <a:buNone/>
            </a:pPr>
            <a:r>
              <a:rPr lang="en"/>
              <a:t>Interior Photos - Upstairs Bedroom </a:t>
            </a:r>
          </a:p>
        </p:txBody>
      </p:sp>
    </p:spTree>
  </p:cSld>
  <p:clrMapOvr>
    <a:masterClrMapping/>
  </p:clrMapOvr>
  <p:transition xmlns:p14="http://schemas.microsoft.com/office/powerpoint/2010/mai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Shape 172"/>
          <p:cNvPicPr preferRelativeResize="0"/>
          <p:nvPr/>
        </p:nvPicPr>
        <p:blipFill>
          <a:blip r:embed="rId3">
            <a:alphaModFix/>
          </a:blip>
          <a:stretch>
            <a:fillRect/>
          </a:stretch>
        </p:blipFill>
        <p:spPr>
          <a:xfrm>
            <a:off x="0" y="476250"/>
            <a:ext cx="9144001" cy="4191000"/>
          </a:xfrm>
          <a:prstGeom prst="rect">
            <a:avLst/>
          </a:prstGeom>
          <a:noFill/>
          <a:ln>
            <a:noFill/>
          </a:ln>
        </p:spPr>
      </p:pic>
    </p:spTree>
  </p:cSld>
  <p:clrMapOvr>
    <a:masterClrMapping/>
  </p:clrMapOvr>
  <p:transition xmlns:p14="http://schemas.microsoft.com/office/powerpoint/2010/mai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512700" y="1893300"/>
            <a:ext cx="8118599" cy="1522800"/>
          </a:xfrm>
          <a:prstGeom prst="rect">
            <a:avLst/>
          </a:prstGeom>
        </p:spPr>
        <p:txBody>
          <a:bodyPr lIns="91425" tIns="91425" rIns="91425" bIns="91425" anchor="b" anchorCtr="0">
            <a:noAutofit/>
          </a:bodyPr>
          <a:lstStyle/>
          <a:p>
            <a:pPr>
              <a:spcBef>
                <a:spcPts val="0"/>
              </a:spcBef>
              <a:buNone/>
            </a:pPr>
            <a:r>
              <a:rPr lang="en"/>
              <a:t>Interior Photos - Kitchen </a:t>
            </a:r>
          </a:p>
        </p:txBody>
      </p:sp>
    </p:spTree>
  </p:cSld>
  <p:clrMapOvr>
    <a:masterClrMapping/>
  </p:clrMapOvr>
  <p:transition xmlns:p14="http://schemas.microsoft.com/office/powerpoint/2010/mai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Shape 182"/>
          <p:cNvPicPr preferRelativeResize="0"/>
          <p:nvPr/>
        </p:nvPicPr>
        <p:blipFill>
          <a:blip r:embed="rId3">
            <a:alphaModFix/>
          </a:blip>
          <a:stretch>
            <a:fillRect/>
          </a:stretch>
        </p:blipFill>
        <p:spPr>
          <a:xfrm>
            <a:off x="0" y="904758"/>
            <a:ext cx="9143996" cy="3333981"/>
          </a:xfrm>
          <a:prstGeom prst="rect">
            <a:avLst/>
          </a:prstGeom>
          <a:noFill/>
          <a:ln>
            <a:noFill/>
          </a:ln>
        </p:spPr>
      </p:pic>
    </p:spTree>
  </p:cSld>
  <p:clrMapOvr>
    <a:masterClrMapping/>
  </p:clrMapOvr>
  <p:transition xmlns:p14="http://schemas.microsoft.com/office/powerpoint/2010/mai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512700" y="1893300"/>
            <a:ext cx="8118599" cy="1522800"/>
          </a:xfrm>
          <a:prstGeom prst="rect">
            <a:avLst/>
          </a:prstGeom>
        </p:spPr>
        <p:txBody>
          <a:bodyPr lIns="91425" tIns="91425" rIns="91425" bIns="91425" anchor="b" anchorCtr="0">
            <a:noAutofit/>
          </a:bodyPr>
          <a:lstStyle/>
          <a:p>
            <a:pPr>
              <a:spcBef>
                <a:spcPts val="0"/>
              </a:spcBef>
              <a:buNone/>
            </a:pPr>
            <a:r>
              <a:rPr lang="en"/>
              <a:t>Interior Photos - Upstairs Bathroom/Office</a:t>
            </a:r>
          </a:p>
        </p:txBody>
      </p:sp>
    </p:spTree>
  </p:cSld>
  <p:clrMapOvr>
    <a:masterClrMapping/>
  </p:clrMapOvr>
  <p:transition xmlns:p14="http://schemas.microsoft.com/office/powerpoint/2010/mai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Shape 192"/>
          <p:cNvPicPr preferRelativeResize="0"/>
          <p:nvPr/>
        </p:nvPicPr>
        <p:blipFill>
          <a:blip r:embed="rId3">
            <a:alphaModFix/>
          </a:blip>
          <a:stretch>
            <a:fillRect/>
          </a:stretch>
        </p:blipFill>
        <p:spPr>
          <a:xfrm>
            <a:off x="2779250" y="0"/>
            <a:ext cx="3294873" cy="5143500"/>
          </a:xfrm>
          <a:prstGeom prst="rect">
            <a:avLst/>
          </a:prstGeom>
          <a:noFill/>
          <a:ln>
            <a:noFill/>
          </a:ln>
        </p:spPr>
      </p:pic>
      <p:pic>
        <p:nvPicPr>
          <p:cNvPr id="193" name="Shape 193"/>
          <p:cNvPicPr preferRelativeResize="0"/>
          <p:nvPr/>
        </p:nvPicPr>
        <p:blipFill rotWithShape="1">
          <a:blip r:embed="rId4">
            <a:alphaModFix/>
          </a:blip>
          <a:srcRect l="-1995" r="5573"/>
          <a:stretch/>
        </p:blipFill>
        <p:spPr>
          <a:xfrm>
            <a:off x="0" y="0"/>
            <a:ext cx="2969277" cy="5143500"/>
          </a:xfrm>
          <a:prstGeom prst="rect">
            <a:avLst/>
          </a:prstGeom>
          <a:noFill/>
          <a:ln>
            <a:noFill/>
          </a:ln>
        </p:spPr>
      </p:pic>
      <p:pic>
        <p:nvPicPr>
          <p:cNvPr id="194" name="Shape 194"/>
          <p:cNvPicPr preferRelativeResize="0"/>
          <p:nvPr/>
        </p:nvPicPr>
        <p:blipFill rotWithShape="1">
          <a:blip r:embed="rId5">
            <a:alphaModFix/>
          </a:blip>
          <a:srcRect l="9668" r="4919"/>
          <a:stretch/>
        </p:blipFill>
        <p:spPr>
          <a:xfrm>
            <a:off x="6074125" y="0"/>
            <a:ext cx="3069877" cy="5143500"/>
          </a:xfrm>
          <a:prstGeom prst="rect">
            <a:avLst/>
          </a:prstGeom>
          <a:noFill/>
          <a:ln>
            <a:noFill/>
          </a:ln>
        </p:spPr>
      </p:pic>
    </p:spTree>
  </p:cSld>
  <p:clrMapOvr>
    <a:masterClrMapping/>
  </p:clrMapOvr>
  <p:transition xmlns:p14="http://schemas.microsoft.com/office/powerpoint/2010/mai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Shape 199"/>
          <p:cNvPicPr preferRelativeResize="0"/>
          <p:nvPr/>
        </p:nvPicPr>
        <p:blipFill>
          <a:blip r:embed="rId3">
            <a:alphaModFix/>
          </a:blip>
          <a:stretch>
            <a:fillRect/>
          </a:stretch>
        </p:blipFill>
        <p:spPr>
          <a:xfrm>
            <a:off x="0" y="0"/>
            <a:ext cx="4539852" cy="5143500"/>
          </a:xfrm>
          <a:prstGeom prst="rect">
            <a:avLst/>
          </a:prstGeom>
          <a:noFill/>
          <a:ln>
            <a:noFill/>
          </a:ln>
        </p:spPr>
      </p:pic>
      <p:pic>
        <p:nvPicPr>
          <p:cNvPr id="200" name="Shape 200"/>
          <p:cNvPicPr preferRelativeResize="0"/>
          <p:nvPr/>
        </p:nvPicPr>
        <p:blipFill>
          <a:blip r:embed="rId4">
            <a:alphaModFix/>
          </a:blip>
          <a:stretch>
            <a:fillRect/>
          </a:stretch>
        </p:blipFill>
        <p:spPr>
          <a:xfrm>
            <a:off x="4539850" y="0"/>
            <a:ext cx="4604149" cy="5143500"/>
          </a:xfrm>
          <a:prstGeom prst="rect">
            <a:avLst/>
          </a:prstGeom>
          <a:noFill/>
          <a:ln>
            <a:noFill/>
          </a:ln>
        </p:spPr>
      </p:pic>
    </p:spTree>
  </p:cSld>
  <p:clrMapOvr>
    <a:masterClrMapping/>
  </p:clrMapOvr>
  <p:transition xmlns:p14="http://schemas.microsoft.com/office/powerpoint/2010/mai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512700" y="1893300"/>
            <a:ext cx="8118599" cy="1522800"/>
          </a:xfrm>
          <a:prstGeom prst="rect">
            <a:avLst/>
          </a:prstGeom>
        </p:spPr>
        <p:txBody>
          <a:bodyPr lIns="91425" tIns="91425" rIns="91425" bIns="91425" anchor="b" anchorCtr="0">
            <a:noAutofit/>
          </a:bodyPr>
          <a:lstStyle/>
          <a:p>
            <a:pPr>
              <a:spcBef>
                <a:spcPts val="0"/>
              </a:spcBef>
              <a:buNone/>
            </a:pPr>
            <a:r>
              <a:rPr lang="en"/>
              <a:t>Loft Layout/Floor Plan</a:t>
            </a:r>
          </a:p>
        </p:txBody>
      </p:sp>
    </p:spTree>
  </p:cSld>
  <p:clrMapOvr>
    <a:masterClrMapping/>
  </p:clrMapOvr>
  <p:transition xmlns:p14="http://schemas.microsoft.com/office/powerpoint/2010/mai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body" idx="1"/>
          </p:nvPr>
        </p:nvSpPr>
        <p:spPr>
          <a:xfrm>
            <a:off x="311700" y="4230575"/>
            <a:ext cx="5998800" cy="605100"/>
          </a:xfrm>
          <a:prstGeom prst="rect">
            <a:avLst/>
          </a:prstGeom>
        </p:spPr>
        <p:txBody>
          <a:bodyPr lIns="91425" tIns="91425" rIns="91425" bIns="91425" anchor="ctr" anchorCtr="0">
            <a:noAutofit/>
          </a:bodyPr>
          <a:lstStyle/>
          <a:p>
            <a:pPr>
              <a:spcBef>
                <a:spcPts val="0"/>
              </a:spcBef>
              <a:buNone/>
            </a:pPr>
            <a:r>
              <a:rPr lang="en"/>
              <a:t>Downstairs </a:t>
            </a:r>
          </a:p>
        </p:txBody>
      </p:sp>
      <p:pic>
        <p:nvPicPr>
          <p:cNvPr id="211" name="Shape 211"/>
          <p:cNvPicPr preferRelativeResize="0"/>
          <p:nvPr/>
        </p:nvPicPr>
        <p:blipFill>
          <a:blip r:embed="rId3">
            <a:alphaModFix/>
          </a:blip>
          <a:stretch>
            <a:fillRect/>
          </a:stretch>
        </p:blipFill>
        <p:spPr>
          <a:xfrm rot="-5400000">
            <a:off x="3033760" y="-1555561"/>
            <a:ext cx="3757251" cy="7411321"/>
          </a:xfrm>
          <a:prstGeom prst="rect">
            <a:avLst/>
          </a:prstGeom>
          <a:noFill/>
          <a:ln>
            <a:noFill/>
          </a:ln>
        </p:spPr>
      </p:pic>
    </p:spTree>
  </p:cSld>
  <p:clrMapOvr>
    <a:masterClrMapping/>
  </p:clrMapOvr>
  <p:transition xmlns:p14="http://schemas.microsoft.com/office/powerpoint/2010/mai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General Information (Cont.)</a:t>
            </a:r>
          </a:p>
          <a:p>
            <a:pPr lvl="0" rtl="0">
              <a:spcBef>
                <a:spcPts val="0"/>
              </a:spcBef>
              <a:buClr>
                <a:schemeClr val="dk1"/>
              </a:buClr>
              <a:buFont typeface="Arial"/>
              <a:buNone/>
            </a:pPr>
            <a:endParaRPr/>
          </a:p>
          <a:p>
            <a:pPr>
              <a:spcBef>
                <a:spcPts val="0"/>
              </a:spcBef>
              <a:buNone/>
            </a:pPr>
            <a:endParaRPr/>
          </a:p>
        </p:txBody>
      </p:sp>
      <p:sp>
        <p:nvSpPr>
          <p:cNvPr id="68" name="Shape 68"/>
          <p:cNvSpPr txBox="1">
            <a:spLocks noGrp="1"/>
          </p:cNvSpPr>
          <p:nvPr>
            <p:ph type="body" idx="1"/>
          </p:nvPr>
        </p:nvSpPr>
        <p:spPr>
          <a:xfrm>
            <a:off x="311700" y="1171600"/>
            <a:ext cx="8520599" cy="3397200"/>
          </a:xfrm>
          <a:prstGeom prst="rect">
            <a:avLst/>
          </a:prstGeom>
        </p:spPr>
        <p:txBody>
          <a:bodyPr lIns="91425" tIns="91425" rIns="91425" bIns="91425" anchor="t" anchorCtr="0">
            <a:noAutofit/>
          </a:bodyPr>
          <a:lstStyle/>
          <a:p>
            <a:pPr marL="457200" lvl="0" indent="-228600" rtl="0">
              <a:spcBef>
                <a:spcPts val="0"/>
              </a:spcBef>
            </a:pPr>
            <a:r>
              <a:rPr lang="en"/>
              <a:t>Exterior w/ Amenities </a:t>
            </a:r>
          </a:p>
          <a:p>
            <a:pPr marL="914400" lvl="1" indent="-228600" rtl="0">
              <a:spcBef>
                <a:spcPts val="0"/>
              </a:spcBef>
              <a:buSzPct val="100000"/>
            </a:pPr>
            <a:r>
              <a:rPr lang="en" sz="1800"/>
              <a:t>Two Part House (Restricted only on one part) </a:t>
            </a:r>
          </a:p>
          <a:p>
            <a:pPr marL="914400" lvl="1" indent="-228600" rtl="0">
              <a:spcBef>
                <a:spcPts val="0"/>
              </a:spcBef>
              <a:buSzPct val="100000"/>
            </a:pPr>
            <a:r>
              <a:rPr lang="en" sz="1800"/>
              <a:t>Lake Dock </a:t>
            </a:r>
          </a:p>
          <a:p>
            <a:pPr marL="1371600" lvl="2" indent="-228600" rtl="0">
              <a:spcBef>
                <a:spcPts val="0"/>
              </a:spcBef>
              <a:buSzPct val="100000"/>
            </a:pPr>
            <a:r>
              <a:rPr lang="en" sz="1800"/>
              <a:t>Fire Pit</a:t>
            </a:r>
          </a:p>
          <a:p>
            <a:pPr marL="1371600" lvl="2" indent="-228600" rtl="0">
              <a:spcBef>
                <a:spcPts val="0"/>
              </a:spcBef>
              <a:buSzPct val="100000"/>
            </a:pPr>
            <a:r>
              <a:rPr lang="en" sz="1800"/>
              <a:t>Table and Chairs </a:t>
            </a:r>
          </a:p>
          <a:p>
            <a:pPr marL="914400" lvl="1" indent="-228600" rtl="0">
              <a:spcBef>
                <a:spcPts val="0"/>
              </a:spcBef>
              <a:buSzPct val="100000"/>
            </a:pPr>
            <a:r>
              <a:rPr lang="en" sz="1800"/>
              <a:t>Extras </a:t>
            </a:r>
          </a:p>
          <a:p>
            <a:pPr marL="1371600" lvl="2" indent="-228600" rtl="0">
              <a:spcBef>
                <a:spcPts val="0"/>
              </a:spcBef>
              <a:buSzPct val="100000"/>
            </a:pPr>
            <a:r>
              <a:rPr lang="en" sz="1800"/>
              <a:t>Hammock </a:t>
            </a:r>
          </a:p>
          <a:p>
            <a:pPr marL="1371600" lvl="2" indent="-228600" rtl="0">
              <a:spcBef>
                <a:spcPts val="0"/>
              </a:spcBef>
              <a:buSzPct val="100000"/>
            </a:pPr>
            <a:r>
              <a:rPr lang="en" sz="1800"/>
              <a:t>Wild Life</a:t>
            </a:r>
          </a:p>
          <a:p>
            <a:pPr marL="457200" lvl="0" indent="0" rtl="0">
              <a:spcBef>
                <a:spcPts val="0"/>
              </a:spcBef>
              <a:buClr>
                <a:schemeClr val="dk1"/>
              </a:buClr>
              <a:buFont typeface="Arial"/>
              <a:buNone/>
            </a:pPr>
            <a:endParaRPr/>
          </a:p>
          <a:p>
            <a:pPr>
              <a:spcBef>
                <a:spcPts val="0"/>
              </a:spcBef>
              <a:buNone/>
            </a:pPr>
            <a:endParaRPr/>
          </a:p>
        </p:txBody>
      </p:sp>
    </p:spTree>
  </p:cSld>
  <p:clrMapOvr>
    <a:masterClrMapping/>
  </p:clrMapOvr>
  <p:transition xmlns:p14="http://schemas.microsoft.com/office/powerpoint/2010/mai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311700" y="4230575"/>
            <a:ext cx="5998800" cy="605100"/>
          </a:xfrm>
          <a:prstGeom prst="rect">
            <a:avLst/>
          </a:prstGeom>
        </p:spPr>
        <p:txBody>
          <a:bodyPr lIns="91425" tIns="91425" rIns="91425" bIns="91425" anchor="ctr" anchorCtr="0">
            <a:noAutofit/>
          </a:bodyPr>
          <a:lstStyle/>
          <a:p>
            <a:pPr>
              <a:spcBef>
                <a:spcPts val="0"/>
              </a:spcBef>
              <a:buNone/>
            </a:pPr>
            <a:r>
              <a:rPr lang="en"/>
              <a:t>Upstairs</a:t>
            </a:r>
          </a:p>
        </p:txBody>
      </p:sp>
      <p:pic>
        <p:nvPicPr>
          <p:cNvPr id="217" name="Shape 217"/>
          <p:cNvPicPr preferRelativeResize="0"/>
          <p:nvPr/>
        </p:nvPicPr>
        <p:blipFill rotWithShape="1">
          <a:blip r:embed="rId3">
            <a:alphaModFix/>
          </a:blip>
          <a:srcRect t="3586"/>
          <a:stretch/>
        </p:blipFill>
        <p:spPr>
          <a:xfrm rot="-5400000">
            <a:off x="2619478" y="-1233778"/>
            <a:ext cx="3905050" cy="6839255"/>
          </a:xfrm>
          <a:prstGeom prst="rect">
            <a:avLst/>
          </a:prstGeom>
          <a:noFill/>
          <a:ln>
            <a:noFill/>
          </a:ln>
        </p:spPr>
      </p:pic>
    </p:spTree>
  </p:cSld>
  <p:clrMapOvr>
    <a:masterClrMapping/>
  </p:clrMapOvr>
  <p:transition xmlns:p14="http://schemas.microsoft.com/office/powerpoint/2010/mai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512700" y="1893300"/>
            <a:ext cx="8118599" cy="1522800"/>
          </a:xfrm>
          <a:prstGeom prst="rect">
            <a:avLst/>
          </a:prstGeom>
        </p:spPr>
        <p:txBody>
          <a:bodyPr lIns="91425" tIns="91425" rIns="91425" bIns="91425" anchor="b" anchorCtr="0">
            <a:noAutofit/>
          </a:bodyPr>
          <a:lstStyle/>
          <a:p>
            <a:pPr>
              <a:spcBef>
                <a:spcPts val="0"/>
              </a:spcBef>
              <a:buNone/>
            </a:pPr>
            <a:r>
              <a:rPr lang="en"/>
              <a:t>Directions From Ithaca College</a:t>
            </a:r>
          </a:p>
        </p:txBody>
      </p:sp>
      <p:sp>
        <p:nvSpPr>
          <p:cNvPr id="223" name="Shape 223"/>
          <p:cNvSpPr txBox="1"/>
          <p:nvPr/>
        </p:nvSpPr>
        <p:spPr>
          <a:xfrm>
            <a:off x="512700" y="3416100"/>
            <a:ext cx="8118599" cy="1244100"/>
          </a:xfrm>
          <a:prstGeom prst="rect">
            <a:avLst/>
          </a:prstGeom>
          <a:noFill/>
          <a:ln>
            <a:noFill/>
          </a:ln>
        </p:spPr>
        <p:txBody>
          <a:bodyPr lIns="91425" tIns="91425" rIns="91425" bIns="91425" anchor="ctr" anchorCtr="0">
            <a:noAutofit/>
          </a:bodyPr>
          <a:lstStyle/>
          <a:p>
            <a:pPr lvl="0" rtl="0">
              <a:spcBef>
                <a:spcPts val="0"/>
              </a:spcBef>
              <a:buNone/>
            </a:pPr>
            <a:r>
              <a:rPr lang="en" sz="2400">
                <a:solidFill>
                  <a:schemeClr val="accent2"/>
                </a:solidFill>
                <a:latin typeface="Old Standard TT"/>
                <a:ea typeface="Old Standard TT"/>
                <a:cs typeface="Old Standard TT"/>
                <a:sym typeface="Old Standard TT"/>
              </a:rPr>
              <a:t>About a 12 Minute Drive </a:t>
            </a:r>
          </a:p>
        </p:txBody>
      </p:sp>
    </p:spTree>
  </p:cSld>
  <p:clrMapOvr>
    <a:masterClrMapping/>
  </p:clrMapOvr>
  <p:transition xmlns:p14="http://schemas.microsoft.com/office/powerpoint/2010/mai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Shape 228"/>
          <p:cNvPicPr preferRelativeResize="0"/>
          <p:nvPr/>
        </p:nvPicPr>
        <p:blipFill rotWithShape="1">
          <a:blip r:embed="rId3">
            <a:alphaModFix/>
          </a:blip>
          <a:srcRect t="3956"/>
          <a:stretch/>
        </p:blipFill>
        <p:spPr>
          <a:xfrm>
            <a:off x="131575" y="101675"/>
            <a:ext cx="2897750" cy="4940148"/>
          </a:xfrm>
          <a:prstGeom prst="rect">
            <a:avLst/>
          </a:prstGeom>
          <a:noFill/>
          <a:ln>
            <a:noFill/>
          </a:ln>
        </p:spPr>
      </p:pic>
      <p:pic>
        <p:nvPicPr>
          <p:cNvPr id="229" name="Shape 229"/>
          <p:cNvPicPr preferRelativeResize="0"/>
          <p:nvPr/>
        </p:nvPicPr>
        <p:blipFill rotWithShape="1">
          <a:blip r:embed="rId4">
            <a:alphaModFix/>
          </a:blip>
          <a:srcRect t="17211"/>
          <a:stretch/>
        </p:blipFill>
        <p:spPr>
          <a:xfrm>
            <a:off x="3112100" y="101675"/>
            <a:ext cx="2897750" cy="4258349"/>
          </a:xfrm>
          <a:prstGeom prst="rect">
            <a:avLst/>
          </a:prstGeom>
          <a:noFill/>
          <a:ln>
            <a:noFill/>
          </a:ln>
        </p:spPr>
      </p:pic>
      <p:pic>
        <p:nvPicPr>
          <p:cNvPr id="230" name="Shape 230"/>
          <p:cNvPicPr preferRelativeResize="0"/>
          <p:nvPr/>
        </p:nvPicPr>
        <p:blipFill rotWithShape="1">
          <a:blip r:embed="rId5">
            <a:alphaModFix/>
          </a:blip>
          <a:srcRect t="17211"/>
          <a:stretch/>
        </p:blipFill>
        <p:spPr>
          <a:xfrm>
            <a:off x="6092625" y="783475"/>
            <a:ext cx="2897750" cy="4258349"/>
          </a:xfrm>
          <a:prstGeom prst="rect">
            <a:avLst/>
          </a:prstGeom>
          <a:noFill/>
          <a:ln>
            <a:noFill/>
          </a:ln>
        </p:spPr>
      </p:pic>
    </p:spTree>
  </p:cSld>
  <p:clrMapOvr>
    <a:masterClrMapping/>
  </p:clrMapOvr>
  <p:transition xmlns:p14="http://schemas.microsoft.com/office/powerpoint/2010/mai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a:spcBef>
                <a:spcPts val="0"/>
              </a:spcBef>
              <a:buNone/>
            </a:pPr>
            <a:r>
              <a:rPr lang="en"/>
              <a:t>Location Uses/Use Information  </a:t>
            </a:r>
          </a:p>
        </p:txBody>
      </p:sp>
      <p:sp>
        <p:nvSpPr>
          <p:cNvPr id="236" name="Shape 236"/>
          <p:cNvSpPr txBox="1">
            <a:spLocks noGrp="1"/>
          </p:cNvSpPr>
          <p:nvPr>
            <p:ph type="body" idx="1"/>
          </p:nvPr>
        </p:nvSpPr>
        <p:spPr>
          <a:xfrm>
            <a:off x="311700" y="1171600"/>
            <a:ext cx="8520599" cy="3397200"/>
          </a:xfrm>
          <a:prstGeom prst="rect">
            <a:avLst/>
          </a:prstGeom>
        </p:spPr>
        <p:txBody>
          <a:bodyPr lIns="91425" tIns="91425" rIns="91425" bIns="91425" anchor="t" anchorCtr="0">
            <a:noAutofit/>
          </a:bodyPr>
          <a:lstStyle/>
          <a:p>
            <a:pPr marL="457200" marR="0" lvl="0" indent="-228600" algn="l" rtl="0">
              <a:lnSpc>
                <a:spcPct val="115000"/>
              </a:lnSpc>
              <a:spcBef>
                <a:spcPts val="0"/>
              </a:spcBef>
              <a:spcAft>
                <a:spcPts val="1600"/>
              </a:spcAft>
              <a:buClr>
                <a:schemeClr val="dk1"/>
              </a:buClr>
              <a:buSzPct val="100000"/>
              <a:buFont typeface="Old Standard TT"/>
            </a:pPr>
            <a:r>
              <a:rPr lang="en"/>
              <a:t>This location could be used for many different purposes even though it may be smaller in size. With its hipster-like feeling, it could serve as the home to characters who may not be totally grown adults, but for those who may not be in college anymore either. It could also serve well for a character that may enjoy seclusion from the outside world, or the beauty of the outdoors in general. </a:t>
            </a:r>
          </a:p>
          <a:p>
            <a:pPr marL="457200" marR="0" lvl="0" indent="-228600" algn="l" rtl="0">
              <a:lnSpc>
                <a:spcPct val="115000"/>
              </a:lnSpc>
              <a:spcBef>
                <a:spcPts val="0"/>
              </a:spcBef>
              <a:spcAft>
                <a:spcPts val="1600"/>
              </a:spcAft>
              <a:buClr>
                <a:schemeClr val="dk1"/>
              </a:buClr>
              <a:buSzPct val="100000"/>
              <a:buFont typeface="Old Standard TT"/>
            </a:pPr>
            <a:r>
              <a:rPr lang="en"/>
              <a:t>The rooms within the house can be decorated simply due to their size, which means they could be reused many times for different purposes throughout the film. </a:t>
            </a:r>
          </a:p>
          <a:p>
            <a:pPr marL="457200" marR="0" lvl="0" indent="-228600" algn="l" rtl="0">
              <a:lnSpc>
                <a:spcPct val="115000"/>
              </a:lnSpc>
              <a:spcBef>
                <a:spcPts val="0"/>
              </a:spcBef>
              <a:spcAft>
                <a:spcPts val="1600"/>
              </a:spcAft>
            </a:pPr>
            <a:r>
              <a:rPr lang="en"/>
              <a:t>The storage room in the downstairs of the loft could be used as a place where crew initially places equipment and craft services due to the fact that it is a room that has a closing door and is out of the way. </a:t>
            </a:r>
          </a:p>
        </p:txBody>
      </p:sp>
    </p:spTree>
  </p:cSld>
  <p:clrMapOvr>
    <a:masterClrMapping/>
  </p:clrMapOvr>
  <p:transition xmlns:p14="http://schemas.microsoft.com/office/powerpoint/2010/mai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a:spcBef>
                <a:spcPts val="0"/>
              </a:spcBef>
              <a:buNone/>
            </a:pPr>
            <a:r>
              <a:rPr lang="en"/>
              <a:t>Location Uses/Use Information (Cont.) </a:t>
            </a:r>
          </a:p>
        </p:txBody>
      </p:sp>
      <p:sp>
        <p:nvSpPr>
          <p:cNvPr id="242" name="Shape 242"/>
          <p:cNvSpPr txBox="1">
            <a:spLocks noGrp="1"/>
          </p:cNvSpPr>
          <p:nvPr>
            <p:ph type="body" idx="1"/>
          </p:nvPr>
        </p:nvSpPr>
        <p:spPr>
          <a:xfrm>
            <a:off x="311700" y="1171600"/>
            <a:ext cx="8520599" cy="3397200"/>
          </a:xfrm>
          <a:prstGeom prst="rect">
            <a:avLst/>
          </a:prstGeom>
        </p:spPr>
        <p:txBody>
          <a:bodyPr lIns="91425" tIns="91425" rIns="91425" bIns="91425" anchor="t" anchorCtr="0">
            <a:noAutofit/>
          </a:bodyPr>
          <a:lstStyle/>
          <a:p>
            <a:pPr marL="457200" lvl="0" indent="-228600" rtl="0">
              <a:spcBef>
                <a:spcPts val="0"/>
              </a:spcBef>
            </a:pPr>
            <a:r>
              <a:rPr lang="en"/>
              <a:t>In addition to parking on the spaces that are available in front of the loft, there is an opportunity to park on across the driveway on the street as well. Just cross over with caution, especially on weekends, because of ongoing traffic. </a:t>
            </a:r>
          </a:p>
          <a:p>
            <a:pPr marL="457200" lvl="0" indent="-228600" rtl="0">
              <a:spcBef>
                <a:spcPts val="0"/>
              </a:spcBef>
            </a:pPr>
            <a:r>
              <a:rPr lang="en"/>
              <a:t>This location is open for any type of filming as long as it is understood that there is supervision by the tenant. This means that they will be around in the backgrounds, not getting in the way, just in case if the crew needs help with anything that deals with the household. Also, to shoot at this location would cost a certain fee per night with standard rate starting from 2pm of the check in date to 12pm the next day. </a:t>
            </a:r>
          </a:p>
          <a:p>
            <a:pPr marL="457200" lvl="0" indent="-228600" rtl="0">
              <a:spcBef>
                <a:spcPts val="0"/>
              </a:spcBef>
            </a:pPr>
            <a:r>
              <a:rPr lang="en"/>
              <a:t>The refrigerator sounds may cause an issue with audio, however, it may be unplugged if needed be with advanced notice. It is asked please to plug back in when the shoot has been completed. </a:t>
            </a:r>
          </a:p>
        </p:txBody>
      </p:sp>
    </p:spTree>
  </p:cSld>
  <p:clrMapOvr>
    <a:masterClrMapping/>
  </p:clrMapOvr>
  <p:transition xmlns:p14="http://schemas.microsoft.com/office/powerpoint/2010/mai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Location Uses/Use Information (Cont.) </a:t>
            </a:r>
          </a:p>
          <a:p>
            <a:pPr>
              <a:spcBef>
                <a:spcPts val="0"/>
              </a:spcBef>
              <a:buNone/>
            </a:pPr>
            <a:endParaRPr/>
          </a:p>
        </p:txBody>
      </p:sp>
      <p:sp>
        <p:nvSpPr>
          <p:cNvPr id="248" name="Shape 248"/>
          <p:cNvSpPr txBox="1">
            <a:spLocks noGrp="1"/>
          </p:cNvSpPr>
          <p:nvPr>
            <p:ph type="body" idx="1"/>
          </p:nvPr>
        </p:nvSpPr>
        <p:spPr>
          <a:xfrm>
            <a:off x="311700" y="1171600"/>
            <a:ext cx="8520599" cy="3397200"/>
          </a:xfrm>
          <a:prstGeom prst="rect">
            <a:avLst/>
          </a:prstGeom>
        </p:spPr>
        <p:txBody>
          <a:bodyPr lIns="91425" tIns="91425" rIns="91425" bIns="91425" anchor="t" anchorCtr="0">
            <a:noAutofit/>
          </a:bodyPr>
          <a:lstStyle/>
          <a:p>
            <a:pPr marL="457200" lvl="0" indent="-228600" rtl="0">
              <a:spcBef>
                <a:spcPts val="0"/>
              </a:spcBef>
            </a:pPr>
            <a:r>
              <a:rPr lang="en"/>
              <a:t>The Dock outside and any other amenities are free to use as well for shooting. The tables set outside could be used to eat during break times if weather and time of day permits. If weather and time of day does not permit, eating downstairs is permitted as well, just remember to clean after yourselves. </a:t>
            </a:r>
          </a:p>
          <a:p>
            <a:pPr marL="457200" lvl="0" indent="-228600" rtl="0">
              <a:spcBef>
                <a:spcPts val="0"/>
              </a:spcBef>
            </a:pPr>
            <a:r>
              <a:rPr lang="en"/>
              <a:t> To find availability, use the website link listed on the contact slide. There will be a calendar on the webpage that shows blackout dates (in grey) and the available days. It is best to email the tent (the email on the contact slide) in order to make lockdown this location. </a:t>
            </a:r>
          </a:p>
          <a:p>
            <a:pPr marL="457200" lvl="0" indent="-228600">
              <a:spcBef>
                <a:spcPts val="0"/>
              </a:spcBef>
            </a:pPr>
            <a:r>
              <a:rPr lang="en"/>
              <a:t>This loft is a no-shoe-zone; therefore, please remove your shoes when entering into the space. A suggestion could be to bring slippers to switch in and out of when dealing with both indoor and outdoor scenes at the same time.</a:t>
            </a:r>
          </a:p>
        </p:txBody>
      </p:sp>
    </p:spTree>
  </p:cSld>
  <p:clrMapOvr>
    <a:masterClrMapping/>
  </p:clrMapOvr>
  <p:transition xmlns:p14="http://schemas.microsoft.com/office/powerpoint/2010/mai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body" idx="1"/>
          </p:nvPr>
        </p:nvSpPr>
        <p:spPr>
          <a:xfrm>
            <a:off x="311700" y="4230575"/>
            <a:ext cx="5998800" cy="605100"/>
          </a:xfrm>
          <a:prstGeom prst="rect">
            <a:avLst/>
          </a:prstGeom>
        </p:spPr>
        <p:txBody>
          <a:bodyPr lIns="91425" tIns="91425" rIns="91425" bIns="91425" anchor="ctr" anchorCtr="0">
            <a:noAutofit/>
          </a:bodyPr>
          <a:lstStyle/>
          <a:p>
            <a:pPr>
              <a:spcBef>
                <a:spcPts val="0"/>
              </a:spcBef>
              <a:buNone/>
            </a:pPr>
            <a:r>
              <a:rPr lang="en" sz="1700"/>
              <a:t>The entire left side of road extending beyond the above image is also available for parking.</a:t>
            </a:r>
          </a:p>
        </p:txBody>
      </p:sp>
      <p:pic>
        <p:nvPicPr>
          <p:cNvPr id="254" name="Shape 254"/>
          <p:cNvPicPr preferRelativeResize="0"/>
          <p:nvPr/>
        </p:nvPicPr>
        <p:blipFill rotWithShape="1">
          <a:blip r:embed="rId3">
            <a:alphaModFix/>
          </a:blip>
          <a:srcRect r="13904"/>
          <a:stretch/>
        </p:blipFill>
        <p:spPr>
          <a:xfrm>
            <a:off x="2742513" y="345725"/>
            <a:ext cx="3963775" cy="3398599"/>
          </a:xfrm>
          <a:prstGeom prst="rect">
            <a:avLst/>
          </a:prstGeom>
          <a:noFill/>
          <a:ln>
            <a:noFill/>
          </a:ln>
        </p:spPr>
      </p:pic>
      <p:sp>
        <p:nvSpPr>
          <p:cNvPr id="255" name="Shape 255"/>
          <p:cNvSpPr/>
          <p:nvPr/>
        </p:nvSpPr>
        <p:spPr>
          <a:xfrm>
            <a:off x="53225" y="1654125"/>
            <a:ext cx="2660700" cy="781800"/>
          </a:xfrm>
          <a:prstGeom prst="rect">
            <a:avLst/>
          </a:prstGeom>
          <a:solidFill>
            <a:schemeClr val="lt2"/>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Clr>
                <a:schemeClr val="dk1"/>
              </a:buClr>
              <a:buSzPct val="91666"/>
              <a:buFont typeface="Arial"/>
              <a:buNone/>
            </a:pPr>
            <a:r>
              <a:rPr lang="en" sz="1200">
                <a:solidFill>
                  <a:schemeClr val="dk1"/>
                </a:solidFill>
              </a:rPr>
              <a:t>Key:</a:t>
            </a:r>
          </a:p>
          <a:p>
            <a:pPr lvl="0" rtl="0">
              <a:spcBef>
                <a:spcPts val="0"/>
              </a:spcBef>
              <a:buClr>
                <a:schemeClr val="dk1"/>
              </a:buClr>
              <a:buFont typeface="Arial"/>
              <a:buNone/>
            </a:pPr>
            <a:endParaRPr sz="1200">
              <a:solidFill>
                <a:schemeClr val="dk1"/>
              </a:solidFill>
            </a:endParaRPr>
          </a:p>
          <a:p>
            <a:pPr lvl="0">
              <a:spcBef>
                <a:spcPts val="0"/>
              </a:spcBef>
              <a:buClr>
                <a:schemeClr val="dk1"/>
              </a:buClr>
              <a:buSzPct val="91666"/>
              <a:buFont typeface="Arial"/>
              <a:buNone/>
            </a:pPr>
            <a:r>
              <a:rPr lang="en" sz="1200">
                <a:solidFill>
                  <a:srgbClr val="FFFF00"/>
                </a:solidFill>
              </a:rPr>
              <a:t>Yellow Sections</a:t>
            </a:r>
            <a:r>
              <a:rPr lang="en" sz="1200"/>
              <a:t> = </a:t>
            </a:r>
            <a:r>
              <a:rPr lang="en" sz="1200">
                <a:solidFill>
                  <a:schemeClr val="dk1"/>
                </a:solidFill>
              </a:rPr>
              <a:t>Available Parking</a:t>
            </a:r>
          </a:p>
        </p:txBody>
      </p:sp>
    </p:spTree>
  </p:cSld>
  <p:clrMapOvr>
    <a:masterClrMapping/>
  </p:clrMapOvr>
  <p:transition xmlns:p14="http://schemas.microsoft.com/office/powerpoint/2010/mai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algn="ctr">
              <a:spcBef>
                <a:spcPts val="0"/>
              </a:spcBef>
              <a:buNone/>
            </a:pPr>
            <a:r>
              <a:rPr lang="en"/>
              <a:t>Location Benefits &amp; Drawbacks</a:t>
            </a:r>
          </a:p>
        </p:txBody>
      </p:sp>
      <p:sp>
        <p:nvSpPr>
          <p:cNvPr id="261" name="Shape 261"/>
          <p:cNvSpPr txBox="1">
            <a:spLocks noGrp="1"/>
          </p:cNvSpPr>
          <p:nvPr>
            <p:ph type="body" idx="1"/>
          </p:nvPr>
        </p:nvSpPr>
        <p:spPr>
          <a:xfrm>
            <a:off x="311700" y="1171675"/>
            <a:ext cx="3999899" cy="3397200"/>
          </a:xfrm>
          <a:prstGeom prst="rect">
            <a:avLst/>
          </a:prstGeom>
        </p:spPr>
        <p:txBody>
          <a:bodyPr lIns="91425" tIns="91425" rIns="91425" bIns="91425" anchor="t" anchorCtr="0">
            <a:noAutofit/>
          </a:bodyPr>
          <a:lstStyle/>
          <a:p>
            <a:pPr lvl="0" rtl="0">
              <a:spcBef>
                <a:spcPts val="0"/>
              </a:spcBef>
              <a:buNone/>
            </a:pPr>
            <a:r>
              <a:rPr lang="en" b="1"/>
              <a:t>Benefits</a:t>
            </a:r>
          </a:p>
          <a:p>
            <a:pPr marL="457200" lvl="0" indent="-228600" rtl="0">
              <a:spcBef>
                <a:spcPts val="0"/>
              </a:spcBef>
            </a:pPr>
            <a:r>
              <a:rPr lang="en"/>
              <a:t>House is relatively secluded</a:t>
            </a:r>
          </a:p>
          <a:p>
            <a:pPr marL="457200" lvl="0" indent="-228600" rtl="0">
              <a:spcBef>
                <a:spcPts val="0"/>
              </a:spcBef>
            </a:pPr>
            <a:r>
              <a:rPr lang="en"/>
              <a:t>Amazing natural lake view</a:t>
            </a:r>
          </a:p>
          <a:p>
            <a:pPr marL="457200" lvl="0" indent="-228600" rtl="0">
              <a:spcBef>
                <a:spcPts val="0"/>
              </a:spcBef>
            </a:pPr>
            <a:r>
              <a:rPr lang="en"/>
              <a:t>Appealing modern architecture</a:t>
            </a:r>
          </a:p>
          <a:p>
            <a:pPr marL="457200" lvl="0" indent="-228600" rtl="0">
              <a:spcBef>
                <a:spcPts val="0"/>
              </a:spcBef>
            </a:pPr>
            <a:r>
              <a:rPr lang="en"/>
              <a:t>Has a young-type of feeling to the space which could be used rather than using a dorm room/on campus apartment </a:t>
            </a:r>
          </a:p>
        </p:txBody>
      </p:sp>
      <p:sp>
        <p:nvSpPr>
          <p:cNvPr id="262" name="Shape 262"/>
          <p:cNvSpPr txBox="1">
            <a:spLocks noGrp="1"/>
          </p:cNvSpPr>
          <p:nvPr>
            <p:ph type="body" idx="2"/>
          </p:nvPr>
        </p:nvSpPr>
        <p:spPr>
          <a:xfrm>
            <a:off x="4832400" y="1171675"/>
            <a:ext cx="3999899" cy="3397200"/>
          </a:xfrm>
          <a:prstGeom prst="rect">
            <a:avLst/>
          </a:prstGeom>
        </p:spPr>
        <p:txBody>
          <a:bodyPr lIns="91425" tIns="91425" rIns="91425" bIns="91425" anchor="t" anchorCtr="0">
            <a:noAutofit/>
          </a:bodyPr>
          <a:lstStyle/>
          <a:p>
            <a:pPr lvl="0" rtl="0">
              <a:spcBef>
                <a:spcPts val="0"/>
              </a:spcBef>
              <a:buNone/>
            </a:pPr>
            <a:r>
              <a:rPr lang="en" b="1"/>
              <a:t>Drawbacks</a:t>
            </a:r>
          </a:p>
          <a:p>
            <a:pPr marL="457200" lvl="0" indent="-228600" rtl="0">
              <a:spcBef>
                <a:spcPts val="0"/>
              </a:spcBef>
            </a:pPr>
            <a:r>
              <a:rPr lang="en"/>
              <a:t>Steep and uneven stairs pose potential risks to crew members</a:t>
            </a:r>
          </a:p>
          <a:p>
            <a:pPr marL="457200" lvl="0" indent="-228600" rtl="0">
              <a:spcBef>
                <a:spcPts val="0"/>
              </a:spcBef>
            </a:pPr>
            <a:r>
              <a:rPr lang="en"/>
              <a:t>Crossing the road from street parking can be dangerous</a:t>
            </a:r>
          </a:p>
          <a:p>
            <a:pPr marL="457200" lvl="0" indent="-228600" rtl="0">
              <a:spcBef>
                <a:spcPts val="0"/>
              </a:spcBef>
            </a:pPr>
            <a:r>
              <a:rPr lang="en"/>
              <a:t>Sounds of wildlife may interfere with certain types of films trying to be shot</a:t>
            </a:r>
          </a:p>
          <a:p>
            <a:pPr marL="457200" lvl="0" indent="-228600">
              <a:spcBef>
                <a:spcPts val="0"/>
              </a:spcBef>
            </a:pPr>
            <a:r>
              <a:rPr lang="en"/>
              <a:t>Small rooms within loft which means advanced planning needed when thinking of number of crew needed</a:t>
            </a:r>
          </a:p>
        </p:txBody>
      </p:sp>
    </p:spTree>
  </p:cSld>
  <p:clrMapOvr>
    <a:masterClrMapping/>
  </p:clrMapOvr>
  <p:transition xmlns:p14="http://schemas.microsoft.com/office/powerpoint/2010/mai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ctrTitle"/>
          </p:nvPr>
        </p:nvSpPr>
        <p:spPr>
          <a:xfrm>
            <a:off x="512700" y="1893300"/>
            <a:ext cx="8118599" cy="1522800"/>
          </a:xfrm>
          <a:prstGeom prst="rect">
            <a:avLst/>
          </a:prstGeom>
        </p:spPr>
        <p:txBody>
          <a:bodyPr lIns="91425" tIns="91425" rIns="91425" bIns="91425" anchor="b" anchorCtr="0">
            <a:noAutofit/>
          </a:bodyPr>
          <a:lstStyle/>
          <a:p>
            <a:pPr>
              <a:spcBef>
                <a:spcPts val="0"/>
              </a:spcBef>
              <a:buNone/>
            </a:pPr>
            <a:r>
              <a:rPr lang="en"/>
              <a:t>Contact Information</a:t>
            </a:r>
          </a:p>
        </p:txBody>
      </p:sp>
      <p:sp>
        <p:nvSpPr>
          <p:cNvPr id="268" name="Shape 268"/>
          <p:cNvSpPr txBox="1">
            <a:spLocks noGrp="1"/>
          </p:cNvSpPr>
          <p:nvPr>
            <p:ph type="subTitle" idx="1"/>
          </p:nvPr>
        </p:nvSpPr>
        <p:spPr>
          <a:xfrm>
            <a:off x="512700" y="3840639"/>
            <a:ext cx="8118599" cy="787499"/>
          </a:xfrm>
          <a:prstGeom prst="rect">
            <a:avLst/>
          </a:prstGeom>
        </p:spPr>
        <p:txBody>
          <a:bodyPr lIns="91425" tIns="91425" rIns="91425" bIns="91425" anchor="t" anchorCtr="0">
            <a:noAutofit/>
          </a:bodyPr>
          <a:lstStyle/>
          <a:p>
            <a:pPr rtl="0">
              <a:spcBef>
                <a:spcPts val="0"/>
              </a:spcBef>
              <a:buNone/>
            </a:pPr>
            <a:r>
              <a:rPr lang="en"/>
              <a:t>Contact Kris at </a:t>
            </a:r>
            <a:r>
              <a:rPr lang="en" u="sng">
                <a:solidFill>
                  <a:schemeClr val="hlink"/>
                </a:solidFill>
                <a:hlinkClick r:id="rId3"/>
              </a:rPr>
              <a:t>maria.sugatan@gmail.com</a:t>
            </a:r>
          </a:p>
          <a:p>
            <a:pPr rtl="0">
              <a:spcBef>
                <a:spcPts val="0"/>
              </a:spcBef>
              <a:buNone/>
            </a:pPr>
            <a:r>
              <a:rPr lang="en" u="sng">
                <a:solidFill>
                  <a:schemeClr val="hlink"/>
                </a:solidFill>
                <a:hlinkClick r:id="rId4"/>
              </a:rPr>
              <a:t>https://www.airbnb.com/rooms/7948022</a:t>
            </a:r>
          </a:p>
          <a:p>
            <a:pPr rtl="0">
              <a:spcBef>
                <a:spcPts val="0"/>
              </a:spcBef>
              <a:buNone/>
            </a:pPr>
            <a:endParaRPr/>
          </a:p>
          <a:p>
            <a:pPr>
              <a:spcBef>
                <a:spcPts val="0"/>
              </a:spcBef>
              <a:buNone/>
            </a:pPr>
            <a:endParaRPr/>
          </a:p>
        </p:txBody>
      </p:sp>
    </p:spTree>
  </p:cSld>
  <p:clrMapOvr>
    <a:masterClrMapping/>
  </p:clrMapOvr>
  <p:transition xmlns:p14="http://schemas.microsoft.com/office/powerpoint/2010/mai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General Information (Cont.)</a:t>
            </a:r>
          </a:p>
          <a:p>
            <a:pPr>
              <a:spcBef>
                <a:spcPts val="0"/>
              </a:spcBef>
              <a:buNone/>
            </a:pPr>
            <a:endParaRPr/>
          </a:p>
        </p:txBody>
      </p:sp>
      <p:sp>
        <p:nvSpPr>
          <p:cNvPr id="74" name="Shape 74"/>
          <p:cNvSpPr txBox="1">
            <a:spLocks noGrp="1"/>
          </p:cNvSpPr>
          <p:nvPr>
            <p:ph type="body" idx="1"/>
          </p:nvPr>
        </p:nvSpPr>
        <p:spPr>
          <a:xfrm>
            <a:off x="311700" y="1171600"/>
            <a:ext cx="8520599" cy="3397200"/>
          </a:xfrm>
          <a:prstGeom prst="rect">
            <a:avLst/>
          </a:prstGeom>
        </p:spPr>
        <p:txBody>
          <a:bodyPr lIns="91425" tIns="91425" rIns="91425" bIns="91425" anchor="t" anchorCtr="0">
            <a:noAutofit/>
          </a:bodyPr>
          <a:lstStyle/>
          <a:p>
            <a:pPr marL="457200" lvl="0" indent="-228600" rtl="0">
              <a:spcBef>
                <a:spcPts val="0"/>
              </a:spcBef>
            </a:pPr>
            <a:r>
              <a:rPr lang="en"/>
              <a:t>Interior - Two Floors </a:t>
            </a:r>
          </a:p>
          <a:p>
            <a:pPr marL="914400" lvl="1" indent="-228600" rtl="0">
              <a:spcBef>
                <a:spcPts val="0"/>
              </a:spcBef>
              <a:buSzPct val="100000"/>
            </a:pPr>
            <a:r>
              <a:rPr lang="en" sz="1800"/>
              <a:t>2 Bedrooms </a:t>
            </a:r>
          </a:p>
          <a:p>
            <a:pPr marL="914400" lvl="1" indent="-228600" rtl="0">
              <a:spcBef>
                <a:spcPts val="0"/>
              </a:spcBef>
              <a:buSzPct val="100000"/>
            </a:pPr>
            <a:r>
              <a:rPr lang="en" sz="1800"/>
              <a:t>2 Bathrooms </a:t>
            </a:r>
          </a:p>
          <a:p>
            <a:pPr marL="914400" lvl="1" indent="-228600" rtl="0">
              <a:spcBef>
                <a:spcPts val="0"/>
              </a:spcBef>
              <a:buSzPct val="100000"/>
            </a:pPr>
            <a:r>
              <a:rPr lang="en" sz="1800"/>
              <a:t>2 Living Rooms </a:t>
            </a:r>
          </a:p>
          <a:p>
            <a:pPr marL="914400" lvl="1" indent="-228600" rtl="0">
              <a:spcBef>
                <a:spcPts val="0"/>
              </a:spcBef>
              <a:buSzPct val="100000"/>
            </a:pPr>
            <a:r>
              <a:rPr lang="en" sz="1800"/>
              <a:t>Full Kitchen </a:t>
            </a:r>
          </a:p>
          <a:p>
            <a:pPr marL="914400" lvl="1" indent="-228600" rtl="0">
              <a:spcBef>
                <a:spcPts val="0"/>
              </a:spcBef>
              <a:buSzPct val="100000"/>
            </a:pPr>
            <a:r>
              <a:rPr lang="en" sz="1800"/>
              <a:t>Storage Room </a:t>
            </a:r>
          </a:p>
          <a:p>
            <a:pPr marL="914400" lvl="1" indent="-228600" rtl="0">
              <a:spcBef>
                <a:spcPts val="0"/>
              </a:spcBef>
              <a:buSzPct val="100000"/>
            </a:pPr>
            <a:r>
              <a:rPr lang="en" sz="1800"/>
              <a:t>Small Office (With Restrictions)</a:t>
            </a:r>
          </a:p>
          <a:p>
            <a:pPr marL="1371600" lvl="2" indent="-228600" rtl="0">
              <a:spcBef>
                <a:spcPts val="0"/>
              </a:spcBef>
              <a:buSzPct val="100000"/>
            </a:pPr>
            <a:r>
              <a:rPr lang="en" sz="1800"/>
              <a:t>Available as a place to shoot in (for kitchen scenes), or place equipment </a:t>
            </a:r>
          </a:p>
          <a:p>
            <a:pPr marL="1371600" lvl="2" indent="-228600" rtl="0">
              <a:spcBef>
                <a:spcPts val="0"/>
              </a:spcBef>
              <a:buSzPct val="100000"/>
            </a:pPr>
            <a:r>
              <a:rPr lang="en" sz="1800"/>
              <a:t>May NOT shoot this room  </a:t>
            </a:r>
          </a:p>
        </p:txBody>
      </p:sp>
    </p:spTree>
  </p:cSld>
  <p:clrMapOvr>
    <a:masterClrMapping/>
  </p:clrMapOvr>
  <p:transition xmlns:p14="http://schemas.microsoft.com/office/powerpoint/2010/mai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512700" y="1893300"/>
            <a:ext cx="8118599" cy="1522800"/>
          </a:xfrm>
          <a:prstGeom prst="rect">
            <a:avLst/>
          </a:prstGeom>
        </p:spPr>
        <p:txBody>
          <a:bodyPr lIns="91425" tIns="91425" rIns="91425" bIns="91425" anchor="b" anchorCtr="0">
            <a:noAutofit/>
          </a:bodyPr>
          <a:lstStyle/>
          <a:p>
            <a:pPr>
              <a:spcBef>
                <a:spcPts val="0"/>
              </a:spcBef>
              <a:buNone/>
            </a:pPr>
            <a:r>
              <a:rPr lang="en"/>
              <a:t>Exterior Photos -House </a:t>
            </a:r>
          </a:p>
        </p:txBody>
      </p:sp>
    </p:spTree>
  </p:cSld>
  <p:clrMapOvr>
    <a:masterClrMapping/>
  </p:clrMapOvr>
  <p:transition xmlns:p14="http://schemas.microsoft.com/office/powerpoint/2010/mai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p:cNvPicPr preferRelativeResize="0"/>
          <p:nvPr/>
        </p:nvPicPr>
        <p:blipFill rotWithShape="1">
          <a:blip r:embed="rId3">
            <a:alphaModFix/>
          </a:blip>
          <a:srcRect b="11433"/>
          <a:stretch/>
        </p:blipFill>
        <p:spPr>
          <a:xfrm>
            <a:off x="0" y="0"/>
            <a:ext cx="4355475" cy="5143500"/>
          </a:xfrm>
          <a:prstGeom prst="rect">
            <a:avLst/>
          </a:prstGeom>
          <a:noFill/>
          <a:ln>
            <a:noFill/>
          </a:ln>
        </p:spPr>
      </p:pic>
      <p:pic>
        <p:nvPicPr>
          <p:cNvPr id="85" name="Shape 85"/>
          <p:cNvPicPr preferRelativeResize="0"/>
          <p:nvPr/>
        </p:nvPicPr>
        <p:blipFill rotWithShape="1">
          <a:blip r:embed="rId4">
            <a:alphaModFix/>
          </a:blip>
          <a:srcRect b="25578"/>
          <a:stretch/>
        </p:blipFill>
        <p:spPr>
          <a:xfrm>
            <a:off x="4355475" y="0"/>
            <a:ext cx="4788526" cy="5143500"/>
          </a:xfrm>
          <a:prstGeom prst="rect">
            <a:avLst/>
          </a:prstGeom>
          <a:noFill/>
          <a:ln>
            <a:noFill/>
          </a:ln>
        </p:spPr>
      </p:pic>
    </p:spTree>
  </p:cSld>
  <p:clrMapOvr>
    <a:masterClrMapping/>
  </p:clrMapOvr>
  <p:transition xmlns:p14="http://schemas.microsoft.com/office/powerpoint/2010/mai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Shape 90"/>
          <p:cNvPicPr preferRelativeResize="0"/>
          <p:nvPr/>
        </p:nvPicPr>
        <p:blipFill>
          <a:blip r:embed="rId3">
            <a:alphaModFix/>
          </a:blip>
          <a:stretch>
            <a:fillRect/>
          </a:stretch>
        </p:blipFill>
        <p:spPr>
          <a:xfrm>
            <a:off x="0" y="0"/>
            <a:ext cx="4586627" cy="5143500"/>
          </a:xfrm>
          <a:prstGeom prst="rect">
            <a:avLst/>
          </a:prstGeom>
          <a:noFill/>
          <a:ln>
            <a:noFill/>
          </a:ln>
        </p:spPr>
      </p:pic>
      <p:pic>
        <p:nvPicPr>
          <p:cNvPr id="91" name="Shape 91"/>
          <p:cNvPicPr preferRelativeResize="0"/>
          <p:nvPr/>
        </p:nvPicPr>
        <p:blipFill>
          <a:blip r:embed="rId4">
            <a:alphaModFix/>
          </a:blip>
          <a:stretch>
            <a:fillRect/>
          </a:stretch>
        </p:blipFill>
        <p:spPr>
          <a:xfrm>
            <a:off x="4586625" y="0"/>
            <a:ext cx="4557374" cy="5143500"/>
          </a:xfrm>
          <a:prstGeom prst="rect">
            <a:avLst/>
          </a:prstGeom>
          <a:noFill/>
          <a:ln>
            <a:noFill/>
          </a:ln>
        </p:spPr>
      </p:pic>
    </p:spTree>
  </p:cSld>
  <p:clrMapOvr>
    <a:masterClrMapping/>
  </p:clrMapOvr>
  <p:transition xmlns:p14="http://schemas.microsoft.com/office/powerpoint/2010/mai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512700" y="1893300"/>
            <a:ext cx="8118599" cy="1522800"/>
          </a:xfrm>
          <a:prstGeom prst="rect">
            <a:avLst/>
          </a:prstGeom>
        </p:spPr>
        <p:txBody>
          <a:bodyPr lIns="91425" tIns="91425" rIns="91425" bIns="91425" anchor="b" anchorCtr="0">
            <a:noAutofit/>
          </a:bodyPr>
          <a:lstStyle/>
          <a:p>
            <a:pPr>
              <a:spcBef>
                <a:spcPts val="0"/>
              </a:spcBef>
              <a:buNone/>
            </a:pPr>
            <a:r>
              <a:rPr lang="en"/>
              <a:t>Exterior Photos - Amenities </a:t>
            </a:r>
          </a:p>
        </p:txBody>
      </p:sp>
    </p:spTree>
  </p:cSld>
  <p:clrMapOvr>
    <a:masterClrMapping/>
  </p:clrMapOvr>
  <p:transition xmlns:p14="http://schemas.microsoft.com/office/powerpoint/2010/mai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Shape 101"/>
          <p:cNvPicPr preferRelativeResize="0"/>
          <p:nvPr/>
        </p:nvPicPr>
        <p:blipFill>
          <a:blip r:embed="rId3">
            <a:alphaModFix/>
          </a:blip>
          <a:stretch>
            <a:fillRect/>
          </a:stretch>
        </p:blipFill>
        <p:spPr>
          <a:xfrm>
            <a:off x="0" y="0"/>
            <a:ext cx="4748777" cy="5143498"/>
          </a:xfrm>
          <a:prstGeom prst="rect">
            <a:avLst/>
          </a:prstGeom>
          <a:noFill/>
          <a:ln>
            <a:noFill/>
          </a:ln>
        </p:spPr>
      </p:pic>
      <p:pic>
        <p:nvPicPr>
          <p:cNvPr id="102" name="Shape 102"/>
          <p:cNvPicPr preferRelativeResize="0"/>
          <p:nvPr/>
        </p:nvPicPr>
        <p:blipFill>
          <a:blip r:embed="rId4">
            <a:alphaModFix/>
          </a:blip>
          <a:stretch>
            <a:fillRect/>
          </a:stretch>
        </p:blipFill>
        <p:spPr>
          <a:xfrm>
            <a:off x="4748775" y="0"/>
            <a:ext cx="4395224" cy="5143500"/>
          </a:xfrm>
          <a:prstGeom prst="rect">
            <a:avLst/>
          </a:prstGeom>
          <a:noFill/>
          <a:ln>
            <a:noFill/>
          </a:ln>
        </p:spPr>
      </p:pic>
    </p:spTree>
  </p:cSld>
  <p:clrMapOvr>
    <a:masterClrMapping/>
  </p:clrMapOvr>
  <p:transition xmlns:p14="http://schemas.microsoft.com/office/powerpoint/2010/main" spd="slow">
    <p:cut/>
  </p:transition>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864</Words>
  <Application>Microsoft Macintosh PowerPoint</Application>
  <PresentationFormat>On-screen Show (16:9)</PresentationFormat>
  <Paragraphs>80</Paragraphs>
  <Slides>38</Slides>
  <Notes>38</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38</vt:i4>
      </vt:variant>
    </vt:vector>
  </HeadingPairs>
  <TitlesOfParts>
    <vt:vector size="40" baseType="lpstr">
      <vt:lpstr>Old Standard TT</vt:lpstr>
      <vt:lpstr>paperback</vt:lpstr>
      <vt:lpstr>Lakefront View Loft </vt:lpstr>
      <vt:lpstr>General Information </vt:lpstr>
      <vt:lpstr>General Information (Cont.)  </vt:lpstr>
      <vt:lpstr>General Information (Cont.) </vt:lpstr>
      <vt:lpstr>Exterior Photos -House </vt:lpstr>
      <vt:lpstr>PowerPoint Presentation</vt:lpstr>
      <vt:lpstr>PowerPoint Presentation</vt:lpstr>
      <vt:lpstr>Exterior Photos - Amenities </vt:lpstr>
      <vt:lpstr>PowerPoint Presentation</vt:lpstr>
      <vt:lpstr>PowerPoint Presentation</vt:lpstr>
      <vt:lpstr>Interior Photos - Downstairs Living Room</vt:lpstr>
      <vt:lpstr>PowerPoint Presentation</vt:lpstr>
      <vt:lpstr>PowerPoint Presentation</vt:lpstr>
      <vt:lpstr>Interior Photos - Downstairs Bedroom </vt:lpstr>
      <vt:lpstr>PowerPoint Presentation</vt:lpstr>
      <vt:lpstr>Interior Photos - Downstairs Bathroom/Storage  </vt:lpstr>
      <vt:lpstr>PowerPoint Presentation</vt:lpstr>
      <vt:lpstr>PowerPoint Presentation</vt:lpstr>
      <vt:lpstr>Interior Photos -  Upstairs Living Room</vt:lpstr>
      <vt:lpstr>PowerPoint Presentation</vt:lpstr>
      <vt:lpstr>Interior Photos - Upstairs Bedroom </vt:lpstr>
      <vt:lpstr>PowerPoint Presentation</vt:lpstr>
      <vt:lpstr>Interior Photos - Kitchen </vt:lpstr>
      <vt:lpstr>PowerPoint Presentation</vt:lpstr>
      <vt:lpstr>Interior Photos - Upstairs Bathroom/Office</vt:lpstr>
      <vt:lpstr>PowerPoint Presentation</vt:lpstr>
      <vt:lpstr>PowerPoint Presentation</vt:lpstr>
      <vt:lpstr>Loft Layout/Floor Plan</vt:lpstr>
      <vt:lpstr>PowerPoint Presentation</vt:lpstr>
      <vt:lpstr>PowerPoint Presentation</vt:lpstr>
      <vt:lpstr>Directions From Ithaca College</vt:lpstr>
      <vt:lpstr>PowerPoint Presentation</vt:lpstr>
      <vt:lpstr>Location Uses/Use Information  </vt:lpstr>
      <vt:lpstr>Location Uses/Use Information (Cont.) </vt:lpstr>
      <vt:lpstr>Location Uses/Use Information (Cont.)  </vt:lpstr>
      <vt:lpstr>PowerPoint Presentation</vt:lpstr>
      <vt:lpstr>Location Benefits &amp; Drawbacks</vt:lpstr>
      <vt:lpstr>Contact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Lakefront View Loft </dc:title>
  <cp:lastModifiedBy>Caitlyn Castillo</cp:lastModifiedBy>
  <cp:revision>1</cp:revision>
  <dcterms:modified xsi:type="dcterms:W3CDTF">2015-09-14T14:55:06Z</dcterms:modified>
</cp:coreProperties>
</file>