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20" y="-5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81388054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139527"/>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2/25/14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22.jp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ctrTitle"/>
          </p:nvPr>
        </p:nvSpPr>
        <p:spPr>
          <a:prstGeom prst="rect">
            <a:avLst/>
          </a:prstGeom>
        </p:spPr>
        <p:txBody>
          <a:bodyPr lIns="91425" tIns="91425" rIns="91425" bIns="91425" anchor="b" anchorCtr="0">
            <a:noAutofit/>
          </a:bodyPr>
          <a:lstStyle/>
          <a:p>
            <a:pPr>
              <a:buNone/>
            </a:pPr>
            <a:r>
              <a:rPr lang="en" sz="6000"/>
              <a:t>Office Space</a:t>
            </a:r>
            <a:r>
              <a:rPr lang="en" sz="5800" b="0"/>
              <a:t>Location Scouting</a:t>
            </a:r>
          </a:p>
        </p:txBody>
      </p:sp>
      <p:sp>
        <p:nvSpPr>
          <p:cNvPr id="35" name="Shape 35"/>
          <p:cNvSpPr txBox="1">
            <a:spLocks noGrp="1"/>
          </p:cNvSpPr>
          <p:nvPr>
            <p:ph type="subTitle" idx="1"/>
          </p:nvPr>
        </p:nvSpPr>
        <p:spPr>
          <a:prstGeom prst="rect">
            <a:avLst/>
          </a:prstGeom>
        </p:spPr>
        <p:txBody>
          <a:bodyPr lIns="91425" tIns="91425" rIns="91425" bIns="91425" anchor="ctr" anchorCtr="0">
            <a:noAutofit/>
          </a:bodyPr>
          <a:lstStyle/>
          <a:p>
            <a:pPr>
              <a:buNone/>
            </a:pPr>
            <a:r>
              <a:rPr lang="en" sz="2400" i="1"/>
              <a:t>by Bridget Moore and Brando Benetton</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lIns="91425" tIns="91425" rIns="91425" bIns="91425" anchor="b" anchorCtr="0">
            <a:noAutofit/>
          </a:bodyPr>
          <a:lstStyle/>
          <a:p>
            <a:endParaRPr/>
          </a:p>
        </p:txBody>
      </p:sp>
      <p:sp>
        <p:nvSpPr>
          <p:cNvPr id="96" name="Shape 96"/>
          <p:cNvSpPr txBox="1">
            <a:spLocks noGrp="1"/>
          </p:cNvSpPr>
          <p:nvPr>
            <p:ph type="body" idx="1"/>
          </p:nvPr>
        </p:nvSpPr>
        <p:spPr>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i="1"/>
              <a:t>175 Fifth Avenue</a:t>
            </a:r>
            <a:br>
              <a:rPr lang="en" sz="1800" i="1"/>
            </a:br>
            <a:r>
              <a:rPr lang="en" sz="1800" i="1"/>
              <a:t>New York, NY 10010</a:t>
            </a:r>
          </a:p>
          <a:p>
            <a:pPr marL="914400" lvl="1" indent="-342900" rtl="0">
              <a:buClr>
                <a:schemeClr val="dk1"/>
              </a:buClr>
              <a:buSzPct val="100000"/>
              <a:buFont typeface="Courier New"/>
              <a:buChar char="o"/>
            </a:pPr>
            <a:r>
              <a:rPr lang="en" sz="1800" i="1"/>
              <a:t>Teenage Mutant Ninja Turtles</a:t>
            </a:r>
            <a:br>
              <a:rPr lang="en" sz="1800" i="1"/>
            </a:br>
            <a:r>
              <a:rPr lang="en" sz="1800" i="1"/>
              <a:t>(1987, TV Series)</a:t>
            </a:r>
          </a:p>
          <a:p>
            <a:pPr marL="914400" lvl="1" indent="-342900" rtl="0">
              <a:buClr>
                <a:schemeClr val="dk1"/>
              </a:buClr>
              <a:buSzPct val="100000"/>
              <a:buFont typeface="Courier New"/>
              <a:buChar char="o"/>
            </a:pPr>
            <a:r>
              <a:rPr lang="en" sz="1800" i="1"/>
              <a:t>Godzilla (1998)</a:t>
            </a:r>
          </a:p>
          <a:p>
            <a:pPr marL="914400" lvl="1" indent="-342900" rtl="0">
              <a:buClr>
                <a:schemeClr val="dk1"/>
              </a:buClr>
              <a:buSzPct val="100000"/>
              <a:buFont typeface="Courier New"/>
              <a:buChar char="o"/>
            </a:pPr>
            <a:r>
              <a:rPr lang="en" sz="1800" i="1"/>
              <a:t>Spider-man (2002)</a:t>
            </a:r>
          </a:p>
          <a:p>
            <a:pPr marL="914400" lvl="1" indent="-342900" rtl="0">
              <a:buClr>
                <a:schemeClr val="dk1"/>
              </a:buClr>
              <a:buSzPct val="100000"/>
              <a:buFont typeface="Courier New"/>
              <a:buChar char="o"/>
            </a:pPr>
            <a:r>
              <a:rPr lang="en" sz="1800" i="1"/>
              <a:t>Hitch (2005)</a:t>
            </a:r>
          </a:p>
          <a:p>
            <a:pPr marL="914400" lvl="1" indent="-342900" rtl="0">
              <a:buClr>
                <a:schemeClr val="dk1"/>
              </a:buClr>
              <a:buSzPct val="100000"/>
              <a:buFont typeface="Courier New"/>
              <a:buChar char="o"/>
            </a:pPr>
            <a:r>
              <a:rPr lang="en" sz="1800" i="1"/>
              <a:t>I Am Legend (2007)</a:t>
            </a:r>
          </a:p>
          <a:p>
            <a:pPr marL="914400" lvl="1" indent="-342900" rtl="0">
              <a:buClr>
                <a:schemeClr val="dk1"/>
              </a:buClr>
              <a:buSzPct val="100000"/>
              <a:buFont typeface="Courier New"/>
              <a:buChar char="o"/>
            </a:pPr>
            <a:r>
              <a:rPr lang="en" sz="1800" i="1"/>
              <a:t>Mr. Popper’s Penguins (2011)</a:t>
            </a:r>
          </a:p>
        </p:txBody>
      </p:sp>
      <p:pic>
        <p:nvPicPr>
          <p:cNvPr id="97" name="Shape 97"/>
          <p:cNvPicPr preferRelativeResize="0"/>
          <p:nvPr/>
        </p:nvPicPr>
        <p:blipFill>
          <a:blip r:embed="rId3"/>
          <a:stretch>
            <a:fillRect/>
          </a:stretch>
        </p:blipFill>
        <p:spPr>
          <a:xfrm>
            <a:off x="5160796" y="1200150"/>
            <a:ext cx="2794276" cy="3725701"/>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stretch>
            <a:fillRect/>
          </a:stretch>
        </p:blipFill>
        <p:spPr>
          <a:xfrm>
            <a:off x="1072312" y="0"/>
            <a:ext cx="6999376" cy="5143499"/>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08" name="Shape 108"/>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09" name="Shape 109"/>
          <p:cNvPicPr preferRelativeResize="0"/>
          <p:nvPr/>
        </p:nvPicPr>
        <p:blipFill>
          <a:blip r:embed="rId3"/>
          <a:stretch>
            <a:fillRect/>
          </a:stretch>
        </p:blipFill>
        <p:spPr>
          <a:xfrm>
            <a:off x="457201" y="0"/>
            <a:ext cx="4447649" cy="5143502"/>
          </a:xfrm>
          <a:prstGeom prst="rect">
            <a:avLst/>
          </a:prstGeom>
          <a:noFill/>
          <a:ln>
            <a:noFill/>
          </a:ln>
        </p:spPr>
      </p:pic>
      <p:pic>
        <p:nvPicPr>
          <p:cNvPr id="110" name="Shape 110"/>
          <p:cNvPicPr preferRelativeResize="0"/>
          <p:nvPr/>
        </p:nvPicPr>
        <p:blipFill>
          <a:blip r:embed="rId4"/>
          <a:stretch>
            <a:fillRect/>
          </a:stretch>
        </p:blipFill>
        <p:spPr>
          <a:xfrm>
            <a:off x="4854487" y="0"/>
            <a:ext cx="3857625" cy="5143500"/>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16" name="Shape 116"/>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17" name="Shape 117"/>
          <p:cNvPicPr preferRelativeResize="0"/>
          <p:nvPr/>
        </p:nvPicPr>
        <p:blipFill>
          <a:blip r:embed="rId3"/>
          <a:stretch>
            <a:fillRect/>
          </a:stretch>
        </p:blipFill>
        <p:spPr>
          <a:xfrm>
            <a:off x="616924" y="0"/>
            <a:ext cx="7910150" cy="5143499"/>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23" name="Shape 123"/>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24" name="Shape 124"/>
          <p:cNvPicPr preferRelativeResize="0"/>
          <p:nvPr/>
        </p:nvPicPr>
        <p:blipFill>
          <a:blip r:embed="rId3"/>
          <a:stretch>
            <a:fillRect/>
          </a:stretch>
        </p:blipFill>
        <p:spPr>
          <a:xfrm>
            <a:off x="604837" y="9525"/>
            <a:ext cx="7934325" cy="5124450"/>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30" name="Shape 130"/>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31" name="Shape 131"/>
          <p:cNvPicPr preferRelativeResize="0"/>
          <p:nvPr/>
        </p:nvPicPr>
        <p:blipFill>
          <a:blip r:embed="rId3"/>
          <a:stretch>
            <a:fillRect/>
          </a:stretch>
        </p:blipFill>
        <p:spPr>
          <a:xfrm>
            <a:off x="628966" y="0"/>
            <a:ext cx="7886067" cy="5143499"/>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37" name="Shape 137"/>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38" name="Shape 138"/>
          <p:cNvPicPr preferRelativeResize="0"/>
          <p:nvPr/>
        </p:nvPicPr>
        <p:blipFill>
          <a:blip r:embed="rId3"/>
          <a:stretch>
            <a:fillRect/>
          </a:stretch>
        </p:blipFill>
        <p:spPr>
          <a:xfrm>
            <a:off x="1176337" y="138112"/>
            <a:ext cx="6791325" cy="4867275"/>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44" name="Shape 144"/>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45" name="Shape 145"/>
          <p:cNvPicPr preferRelativeResize="0"/>
          <p:nvPr/>
        </p:nvPicPr>
        <p:blipFill>
          <a:blip r:embed="rId3"/>
          <a:stretch>
            <a:fillRect/>
          </a:stretch>
        </p:blipFill>
        <p:spPr>
          <a:xfrm>
            <a:off x="1176337" y="147637"/>
            <a:ext cx="6791325" cy="4848225"/>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51" name="Shape 151"/>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52" name="Shape 152"/>
          <p:cNvPicPr preferRelativeResize="0"/>
          <p:nvPr/>
        </p:nvPicPr>
        <p:blipFill>
          <a:blip r:embed="rId3"/>
          <a:stretch>
            <a:fillRect/>
          </a:stretch>
        </p:blipFill>
        <p:spPr>
          <a:xfrm>
            <a:off x="1014412" y="242887"/>
            <a:ext cx="7115175" cy="4657725"/>
          </a:xfrm>
          <a:prstGeom prst="rect">
            <a:avLst/>
          </a:prstGeom>
          <a:noFill/>
          <a:ln>
            <a:noFill/>
          </a:ln>
        </p:spPr>
      </p:pic>
      <p:sp>
        <p:nvSpPr>
          <p:cNvPr id="153" name="Shape 153"/>
          <p:cNvSpPr txBox="1"/>
          <p:nvPr/>
        </p:nvSpPr>
        <p:spPr>
          <a:xfrm>
            <a:off x="1958150" y="2598825"/>
            <a:ext cx="1082700" cy="342899"/>
          </a:xfrm>
          <a:prstGeom prst="rect">
            <a:avLst/>
          </a:prstGeom>
        </p:spPr>
        <p:txBody>
          <a:bodyPr lIns="91425" tIns="91425" rIns="91425" bIns="91425" anchor="t" anchorCtr="0">
            <a:noAutofit/>
          </a:bodyPr>
          <a:lstStyle/>
          <a:p>
            <a:pPr>
              <a:buNone/>
            </a:pPr>
            <a:r>
              <a:rPr lang="en" b="1"/>
              <a:t>PARKING</a:t>
            </a:r>
          </a:p>
        </p:txBody>
      </p:sp>
      <p:sp>
        <p:nvSpPr>
          <p:cNvPr id="154" name="Shape 154"/>
          <p:cNvSpPr txBox="1"/>
          <p:nvPr/>
        </p:nvSpPr>
        <p:spPr>
          <a:xfrm>
            <a:off x="6162225" y="2855450"/>
            <a:ext cx="1471799" cy="342899"/>
          </a:xfrm>
          <a:prstGeom prst="rect">
            <a:avLst/>
          </a:prstGeom>
        </p:spPr>
        <p:txBody>
          <a:bodyPr lIns="91425" tIns="91425" rIns="91425" bIns="91425" anchor="t" anchorCtr="0">
            <a:noAutofit/>
          </a:bodyPr>
          <a:lstStyle/>
          <a:p>
            <a:pPr lvl="0" rtl="0">
              <a:buNone/>
            </a:pPr>
            <a:r>
              <a:rPr lang="en" sz="1200" b="1" u="sng"/>
              <a:t>SET LOCATION</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60" name="Shape 160"/>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61" name="Shape 161"/>
          <p:cNvPicPr preferRelativeResize="0"/>
          <p:nvPr/>
        </p:nvPicPr>
        <p:blipFill>
          <a:blip r:embed="rId3"/>
          <a:stretch>
            <a:fillRect/>
          </a:stretch>
        </p:blipFill>
        <p:spPr>
          <a:xfrm>
            <a:off x="0" y="538910"/>
            <a:ext cx="9144000" cy="4065679"/>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prstGeom prst="rect">
            <a:avLst/>
          </a:prstGeom>
        </p:spPr>
        <p:txBody>
          <a:bodyPr lIns="91425" tIns="91425" rIns="91425" bIns="91425" anchor="b" anchorCtr="0">
            <a:noAutofit/>
          </a:bodyPr>
          <a:lstStyle/>
          <a:p>
            <a:pPr>
              <a:buNone/>
            </a:pPr>
            <a:r>
              <a:rPr lang="en"/>
              <a:t>EXT. DAY - BANK ENTRANCE</a:t>
            </a:r>
          </a:p>
        </p:txBody>
      </p:sp>
      <p:sp>
        <p:nvSpPr>
          <p:cNvPr id="41" name="Shape 41"/>
          <p:cNvSpPr txBox="1">
            <a:spLocks noGrp="1"/>
          </p:cNvSpPr>
          <p:nvPr>
            <p:ph type="body" idx="1"/>
          </p:nvPr>
        </p:nvSpPr>
        <p:spPr>
          <a:xfrm>
            <a:off x="254520" y="1200150"/>
            <a:ext cx="8229600" cy="3725699"/>
          </a:xfrm>
          <a:prstGeom prst="rect">
            <a:avLst/>
          </a:prstGeom>
        </p:spPr>
        <p:txBody>
          <a:bodyPr lIns="91425" tIns="91425" rIns="91425" bIns="91425" anchor="t" anchorCtr="0">
            <a:noAutofit/>
          </a:bodyPr>
          <a:lstStyle/>
          <a:p>
            <a:pPr marL="457200" lvl="0" indent="-381000">
              <a:buClr>
                <a:schemeClr val="dk1"/>
              </a:buClr>
              <a:buSzPct val="166666"/>
              <a:buFont typeface="Arial"/>
              <a:buChar char="•"/>
            </a:pPr>
            <a:r>
              <a:rPr lang="en" sz="2400" b="1" dirty="0"/>
              <a:t>M&amp;T </a:t>
            </a:r>
            <a:r>
              <a:rPr lang="en" sz="2400" b="1" dirty="0" smtClean="0"/>
              <a:t>Bank</a:t>
            </a:r>
            <a:r>
              <a:rPr lang="en-US" sz="2400" b="1" dirty="0" smtClean="0"/>
              <a:t> </a:t>
            </a:r>
          </a:p>
          <a:p>
            <a:pPr marL="457200" lvl="0" indent="-381000">
              <a:buClr>
                <a:schemeClr val="dk1"/>
              </a:buClr>
              <a:buSzPct val="166666"/>
              <a:buFont typeface="Arial"/>
              <a:buChar char="•"/>
            </a:pPr>
            <a:r>
              <a:rPr lang="en" sz="2400" dirty="0" smtClean="0"/>
              <a:t>233 </a:t>
            </a:r>
            <a:r>
              <a:rPr lang="en" sz="2400" dirty="0"/>
              <a:t>Genesse St</a:t>
            </a:r>
            <a:br>
              <a:rPr lang="en" sz="2400" dirty="0"/>
            </a:br>
            <a:r>
              <a:rPr lang="en" sz="2400" dirty="0"/>
              <a:t>Utica, NY 13501</a:t>
            </a:r>
            <a:br>
              <a:rPr lang="en" sz="2400" dirty="0"/>
            </a:br>
            <a:r>
              <a:rPr lang="en" sz="2400" dirty="0"/>
              <a:t>(315)-738-4818</a:t>
            </a:r>
          </a:p>
        </p:txBody>
      </p:sp>
      <p:pic>
        <p:nvPicPr>
          <p:cNvPr id="42" name="Shape 42"/>
          <p:cNvPicPr preferRelativeResize="0"/>
          <p:nvPr/>
        </p:nvPicPr>
        <p:blipFill>
          <a:blip r:embed="rId3"/>
          <a:stretch>
            <a:fillRect/>
          </a:stretch>
        </p:blipFill>
        <p:spPr>
          <a:xfrm>
            <a:off x="4485862" y="1200150"/>
            <a:ext cx="3846085" cy="3564752"/>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67" name="Shape 167"/>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68" name="Shape 168"/>
          <p:cNvPicPr preferRelativeResize="0"/>
          <p:nvPr/>
        </p:nvPicPr>
        <p:blipFill>
          <a:blip r:embed="rId3"/>
          <a:stretch>
            <a:fillRect/>
          </a:stretch>
        </p:blipFill>
        <p:spPr>
          <a:xfrm>
            <a:off x="1409700" y="1134175"/>
            <a:ext cx="6324600" cy="3857625"/>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p:spPr>
        <p:txBody>
          <a:bodyPr lIns="91425" tIns="91425" rIns="91425" bIns="91425" anchor="b" anchorCtr="0">
            <a:noAutofit/>
          </a:bodyPr>
          <a:lstStyle/>
          <a:p>
            <a:pPr lvl="0" rtl="0">
              <a:buNone/>
            </a:pPr>
            <a:r>
              <a:rPr lang="en"/>
              <a:t>Genre: </a:t>
            </a:r>
            <a:r>
              <a:rPr lang="en" sz="3500" b="0"/>
              <a:t>Gangster</a:t>
            </a:r>
          </a:p>
        </p:txBody>
      </p:sp>
      <p:sp>
        <p:nvSpPr>
          <p:cNvPr id="174" name="Shape 174"/>
          <p:cNvSpPr txBox="1">
            <a:spLocks noGrp="1"/>
          </p:cNvSpPr>
          <p:nvPr>
            <p:ph type="body" idx="1"/>
          </p:nvPr>
        </p:nvSpPr>
        <p:spPr>
          <a:xfrm>
            <a:off x="267725" y="1200150"/>
            <a:ext cx="3404999" cy="3725699"/>
          </a:xfrm>
          <a:prstGeom prst="rect">
            <a:avLst/>
          </a:prstGeom>
        </p:spPr>
        <p:txBody>
          <a:bodyPr lIns="91425" tIns="91425" rIns="91425" bIns="91425" anchor="t" anchorCtr="0">
            <a:noAutofit/>
          </a:bodyPr>
          <a:lstStyle/>
          <a:p>
            <a:pPr marL="457200" lvl="0" indent="-304800" rtl="0">
              <a:buClr>
                <a:schemeClr val="dk1"/>
              </a:buClr>
              <a:buSzPct val="166666"/>
              <a:buFont typeface="Arial"/>
              <a:buChar char="•"/>
            </a:pPr>
            <a:r>
              <a:rPr lang="en" sz="1200"/>
              <a:t>Load your weapons! The Carlile’s front side of this 1884 brick building blends perfectly in the Gangster style, possibly doubling as Chicago or old Los Angeles or the setting of a thrilling shoot-out exterior!</a:t>
            </a:r>
          </a:p>
          <a:p>
            <a:pPr lvl="0" rtl="0">
              <a:buNone/>
            </a:pPr>
            <a:endParaRPr lang="en" sz="1200"/>
          </a:p>
          <a:p>
            <a:pPr marL="457200" lvl="0" indent="-304800" rtl="0">
              <a:buClr>
                <a:schemeClr val="dk1"/>
              </a:buClr>
              <a:buSzPct val="166666"/>
              <a:buFont typeface="Arial"/>
              <a:buChar char="•"/>
            </a:pPr>
            <a:r>
              <a:rPr lang="en" sz="1200"/>
              <a:t>The triangular corner faces both Genesse and Washington Street, with limitless space in side alleys (as well as the north side of Genesse St) where equipment, car parking, and crew holding can be located.</a:t>
            </a:r>
          </a:p>
        </p:txBody>
      </p:sp>
      <p:pic>
        <p:nvPicPr>
          <p:cNvPr id="175" name="Shape 175"/>
          <p:cNvPicPr preferRelativeResize="0"/>
          <p:nvPr/>
        </p:nvPicPr>
        <p:blipFill>
          <a:blip r:embed="rId3"/>
          <a:stretch>
            <a:fillRect/>
          </a:stretch>
        </p:blipFill>
        <p:spPr>
          <a:xfrm>
            <a:off x="3946350" y="1578075"/>
            <a:ext cx="4740449" cy="2551275"/>
          </a:xfrm>
          <a:prstGeom prst="rect">
            <a:avLst/>
          </a:prstGeom>
          <a:noFill/>
          <a:ln>
            <a:noFill/>
          </a:ln>
        </p:spPr>
      </p:pic>
      <p:pic>
        <p:nvPicPr>
          <p:cNvPr id="176" name="Shape 176"/>
          <p:cNvPicPr preferRelativeResize="0"/>
          <p:nvPr/>
        </p:nvPicPr>
        <p:blipFill>
          <a:blip r:embed="rId4"/>
          <a:stretch>
            <a:fillRect/>
          </a:stretch>
        </p:blipFill>
        <p:spPr>
          <a:xfrm>
            <a:off x="3907250" y="1578075"/>
            <a:ext cx="4779551" cy="2688500"/>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prstGeom prst="rect">
            <a:avLst/>
          </a:prstGeom>
        </p:spPr>
        <p:txBody>
          <a:bodyPr lIns="91425" tIns="91425" rIns="91425" bIns="91425" anchor="b" anchorCtr="0">
            <a:noAutofit/>
          </a:bodyPr>
          <a:lstStyle/>
          <a:p>
            <a:pPr>
              <a:buNone/>
            </a:pPr>
            <a:r>
              <a:rPr lang="en"/>
              <a:t>INT. DAY - OFFICE SPACE</a:t>
            </a:r>
          </a:p>
        </p:txBody>
      </p:sp>
      <p:sp>
        <p:nvSpPr>
          <p:cNvPr id="182" name="Shape 182"/>
          <p:cNvSpPr txBox="1">
            <a:spLocks noGrp="1"/>
          </p:cNvSpPr>
          <p:nvPr>
            <p:ph type="body" idx="1"/>
          </p:nvPr>
        </p:nvSpPr>
        <p:spPr>
          <a:prstGeom prst="rect">
            <a:avLst/>
          </a:prstGeom>
        </p:spPr>
        <p:txBody>
          <a:bodyPr lIns="91425" tIns="91425" rIns="91425" bIns="91425" anchor="t" anchorCtr="0">
            <a:noAutofit/>
          </a:bodyPr>
          <a:lstStyle/>
          <a:p>
            <a:pPr marL="457200" lvl="0" indent="-381000">
              <a:buClr>
                <a:schemeClr val="dk1"/>
              </a:buClr>
              <a:buSzPct val="166666"/>
              <a:buFont typeface="Arial"/>
              <a:buChar char="•"/>
            </a:pPr>
            <a:r>
              <a:rPr lang="en" sz="2400" b="1"/>
              <a:t>Computer Station Area #8</a:t>
            </a:r>
            <a:r>
              <a:rPr lang="en" sz="2400"/>
              <a:t/>
            </a:r>
            <a:br>
              <a:rPr lang="en" sz="2400"/>
            </a:br>
            <a:r>
              <a:rPr lang="en" sz="2400"/>
              <a:t>Gannett Center</a:t>
            </a:r>
            <a:br>
              <a:rPr lang="en" sz="2400"/>
            </a:br>
            <a:r>
              <a:rPr lang="en" sz="2400"/>
              <a:t>Ithaca College</a:t>
            </a:r>
            <a:br>
              <a:rPr lang="en" sz="2400"/>
            </a:br>
            <a:r>
              <a:rPr lang="en" sz="2400"/>
              <a:t>953 Danby Road</a:t>
            </a:r>
            <a:br>
              <a:rPr lang="en" sz="2400"/>
            </a:br>
            <a:r>
              <a:rPr lang="en" sz="2400"/>
              <a:t>Ithaca, NY 14850</a:t>
            </a:r>
          </a:p>
        </p:txBody>
      </p:sp>
      <p:pic>
        <p:nvPicPr>
          <p:cNvPr id="183" name="Shape 183"/>
          <p:cNvPicPr preferRelativeResize="0"/>
          <p:nvPr/>
        </p:nvPicPr>
        <p:blipFill>
          <a:blip r:embed="rId3"/>
          <a:stretch>
            <a:fillRect/>
          </a:stretch>
        </p:blipFill>
        <p:spPr>
          <a:xfrm>
            <a:off x="4260700" y="1760650"/>
            <a:ext cx="4221575" cy="2814375"/>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89" name="Shape 189"/>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90" name="Shape 190"/>
          <p:cNvPicPr preferRelativeResize="0"/>
          <p:nvPr/>
        </p:nvPicPr>
        <p:blipFill>
          <a:blip r:embed="rId3"/>
          <a:stretch>
            <a:fillRect/>
          </a:stretch>
        </p:blipFill>
        <p:spPr>
          <a:xfrm>
            <a:off x="714375" y="0"/>
            <a:ext cx="7715249" cy="5143499"/>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prstGeom prst="rect">
            <a:avLst/>
          </a:prstGeom>
        </p:spPr>
        <p:txBody>
          <a:bodyPr lIns="91425" tIns="91425" rIns="91425" bIns="91425" anchor="b" anchorCtr="0">
            <a:noAutofit/>
          </a:bodyPr>
          <a:lstStyle/>
          <a:p>
            <a:endParaRPr/>
          </a:p>
        </p:txBody>
      </p:sp>
      <p:sp>
        <p:nvSpPr>
          <p:cNvPr id="196" name="Shape 196"/>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197" name="Shape 197"/>
          <p:cNvPicPr preferRelativeResize="0"/>
          <p:nvPr/>
        </p:nvPicPr>
        <p:blipFill>
          <a:blip r:embed="rId3"/>
          <a:stretch>
            <a:fillRect/>
          </a:stretch>
        </p:blipFill>
        <p:spPr>
          <a:xfrm>
            <a:off x="714375" y="0"/>
            <a:ext cx="7715249" cy="5143499"/>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prstGeom prst="rect">
            <a:avLst/>
          </a:prstGeom>
        </p:spPr>
        <p:txBody>
          <a:bodyPr lIns="91425" tIns="91425" rIns="91425" bIns="91425" anchor="b" anchorCtr="0">
            <a:noAutofit/>
          </a:bodyPr>
          <a:lstStyle/>
          <a:p>
            <a:endParaRPr/>
          </a:p>
        </p:txBody>
      </p:sp>
      <p:sp>
        <p:nvSpPr>
          <p:cNvPr id="203" name="Shape 203"/>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204" name="Shape 204"/>
          <p:cNvPicPr preferRelativeResize="0"/>
          <p:nvPr/>
        </p:nvPicPr>
        <p:blipFill>
          <a:blip r:embed="rId3"/>
          <a:stretch>
            <a:fillRect/>
          </a:stretch>
        </p:blipFill>
        <p:spPr>
          <a:xfrm>
            <a:off x="714375" y="0"/>
            <a:ext cx="7715249" cy="5143499"/>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prstGeom prst="rect">
            <a:avLst/>
          </a:prstGeom>
        </p:spPr>
        <p:txBody>
          <a:bodyPr lIns="91425" tIns="91425" rIns="91425" bIns="91425" anchor="b" anchorCtr="0">
            <a:noAutofit/>
          </a:bodyPr>
          <a:lstStyle/>
          <a:p>
            <a:endParaRPr/>
          </a:p>
        </p:txBody>
      </p:sp>
      <p:sp>
        <p:nvSpPr>
          <p:cNvPr id="210" name="Shape 210"/>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211" name="Shape 211"/>
          <p:cNvPicPr preferRelativeResize="0"/>
          <p:nvPr/>
        </p:nvPicPr>
        <p:blipFill>
          <a:blip r:embed="rId3"/>
          <a:stretch>
            <a:fillRect/>
          </a:stretch>
        </p:blipFill>
        <p:spPr>
          <a:xfrm>
            <a:off x="714375" y="0"/>
            <a:ext cx="7715249" cy="5143499"/>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prstGeom prst="rect">
            <a:avLst/>
          </a:prstGeom>
        </p:spPr>
        <p:txBody>
          <a:bodyPr lIns="91425" tIns="91425" rIns="91425" bIns="91425" anchor="b" anchorCtr="0">
            <a:noAutofit/>
          </a:bodyPr>
          <a:lstStyle/>
          <a:p>
            <a:endParaRPr/>
          </a:p>
        </p:txBody>
      </p:sp>
      <p:sp>
        <p:nvSpPr>
          <p:cNvPr id="217" name="Shape 217"/>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218" name="Shape 218"/>
          <p:cNvPicPr preferRelativeResize="0"/>
          <p:nvPr/>
        </p:nvPicPr>
        <p:blipFill>
          <a:blip r:embed="rId3"/>
          <a:stretch>
            <a:fillRect/>
          </a:stretch>
        </p:blipFill>
        <p:spPr>
          <a:xfrm>
            <a:off x="714375" y="0"/>
            <a:ext cx="7715249" cy="5143499"/>
          </a:xfrm>
          <a:prstGeom prst="rect">
            <a:avLst/>
          </a:prstGeom>
          <a:noFill/>
          <a:ln>
            <a:noFill/>
          </a:ln>
        </p:spPr>
      </p:pic>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prstGeom prst="rect">
            <a:avLst/>
          </a:prstGeom>
        </p:spPr>
        <p:txBody>
          <a:bodyPr lIns="91425" tIns="91425" rIns="91425" bIns="91425" anchor="b" anchorCtr="0">
            <a:noAutofit/>
          </a:bodyPr>
          <a:lstStyle/>
          <a:p>
            <a:endParaRPr/>
          </a:p>
        </p:txBody>
      </p:sp>
      <p:sp>
        <p:nvSpPr>
          <p:cNvPr id="224" name="Shape 224"/>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225" name="Shape 225"/>
          <p:cNvPicPr preferRelativeResize="0"/>
          <p:nvPr/>
        </p:nvPicPr>
        <p:blipFill>
          <a:blip r:embed="rId3"/>
          <a:stretch>
            <a:fillRect/>
          </a:stretch>
        </p:blipFill>
        <p:spPr>
          <a:xfrm>
            <a:off x="714375" y="0"/>
            <a:ext cx="7715249" cy="5143499"/>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p:spPr>
        <p:txBody>
          <a:bodyPr lIns="91425" tIns="91425" rIns="91425" bIns="91425" anchor="b" anchorCtr="0">
            <a:noAutofit/>
          </a:bodyPr>
          <a:lstStyle/>
          <a:p>
            <a:endParaRPr/>
          </a:p>
        </p:txBody>
      </p:sp>
      <p:sp>
        <p:nvSpPr>
          <p:cNvPr id="231" name="Shape 231"/>
          <p:cNvSpPr txBox="1">
            <a:spLocks noGrp="1"/>
          </p:cNvSpPr>
          <p:nvPr>
            <p:ph type="body" idx="1"/>
          </p:nvPr>
        </p:nvSpPr>
        <p:spPr>
          <a:prstGeom prst="rect">
            <a:avLst/>
          </a:prstGeom>
        </p:spPr>
        <p:txBody>
          <a:bodyPr lIns="91425" tIns="91425" rIns="91425" bIns="91425" anchor="t" anchorCtr="0">
            <a:noAutofit/>
          </a:bodyPr>
          <a:lstStyle/>
          <a:p>
            <a:pPr>
              <a:buNone/>
            </a:pPr>
            <a:r>
              <a:rPr lang="en" sz="2400" b="1" u="sng"/>
              <a:t>FLOOR MAP</a:t>
            </a:r>
          </a:p>
        </p:txBody>
      </p:sp>
      <p:pic>
        <p:nvPicPr>
          <p:cNvPr id="232" name="Shape 232"/>
          <p:cNvPicPr preferRelativeResize="0"/>
          <p:nvPr/>
        </p:nvPicPr>
        <p:blipFill>
          <a:blip r:embed="rId3"/>
          <a:stretch>
            <a:fillRect/>
          </a:stretch>
        </p:blipFill>
        <p:spPr>
          <a:xfrm>
            <a:off x="2807387" y="1317534"/>
            <a:ext cx="5879423" cy="3490924"/>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endParaRPr/>
          </a:p>
        </p:txBody>
      </p:sp>
      <p:sp>
        <p:nvSpPr>
          <p:cNvPr id="48" name="Shape 48"/>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49" name="Shape 49"/>
          <p:cNvPicPr preferRelativeResize="0"/>
          <p:nvPr/>
        </p:nvPicPr>
        <p:blipFill>
          <a:blip r:embed="rId3"/>
          <a:stretch>
            <a:fillRect/>
          </a:stretch>
        </p:blipFill>
        <p:spPr>
          <a:xfrm>
            <a:off x="1638300" y="142875"/>
            <a:ext cx="5867400" cy="4857750"/>
          </a:xfrm>
          <a:prstGeom prst="rect">
            <a:avLst/>
          </a:prstGeom>
          <a:noFill/>
          <a:ln>
            <a:noFill/>
          </a:ln>
        </p:spPr>
      </p:pic>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p:cNvPicPr preferRelativeResize="0"/>
          <p:nvPr/>
        </p:nvPicPr>
        <p:blipFill>
          <a:blip r:embed="rId3"/>
          <a:stretch>
            <a:fillRect/>
          </a:stretch>
        </p:blipFill>
        <p:spPr>
          <a:xfrm>
            <a:off x="1143000" y="0"/>
            <a:ext cx="6857997" cy="5143498"/>
          </a:xfrm>
          <a:prstGeom prst="rect">
            <a:avLst/>
          </a:prstGeom>
          <a:noFill/>
          <a:ln>
            <a:noFill/>
          </a:ln>
        </p:spPr>
      </p:pic>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prstGeom prst="rect">
            <a:avLst/>
          </a:prstGeom>
        </p:spPr>
        <p:txBody>
          <a:bodyPr lIns="91425" tIns="91425" rIns="91425" bIns="91425" anchor="b" anchorCtr="0">
            <a:noAutofit/>
          </a:bodyPr>
          <a:lstStyle/>
          <a:p>
            <a:endParaRPr/>
          </a:p>
        </p:txBody>
      </p:sp>
      <p:sp>
        <p:nvSpPr>
          <p:cNvPr id="243" name="Shape 243"/>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244" name="Shape 244"/>
          <p:cNvPicPr preferRelativeResize="0"/>
          <p:nvPr/>
        </p:nvPicPr>
        <p:blipFill>
          <a:blip r:embed="rId3"/>
          <a:stretch>
            <a:fillRect/>
          </a:stretch>
        </p:blipFill>
        <p:spPr>
          <a:xfrm>
            <a:off x="629130" y="0"/>
            <a:ext cx="7885737" cy="5143498"/>
          </a:xfrm>
          <a:prstGeom prst="rect">
            <a:avLst/>
          </a:prstGeom>
          <a:noFill/>
          <a:ln>
            <a:no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prstGeom prst="rect">
            <a:avLst/>
          </a:prstGeom>
        </p:spPr>
        <p:txBody>
          <a:bodyPr lIns="91425" tIns="91425" rIns="91425" bIns="91425" anchor="b" anchorCtr="0">
            <a:noAutofit/>
          </a:bodyPr>
          <a:lstStyle/>
          <a:p>
            <a:pPr>
              <a:buNone/>
            </a:pPr>
            <a:r>
              <a:rPr lang="en"/>
              <a:t>Genre: </a:t>
            </a:r>
            <a:r>
              <a:rPr lang="en" sz="3500" b="0"/>
              <a:t>Office Space Comedy</a:t>
            </a:r>
          </a:p>
        </p:txBody>
      </p:sp>
      <p:sp>
        <p:nvSpPr>
          <p:cNvPr id="250" name="Shape 250"/>
          <p:cNvSpPr txBox="1">
            <a:spLocks noGrp="1"/>
          </p:cNvSpPr>
          <p:nvPr>
            <p:ph type="body" idx="1"/>
          </p:nvPr>
        </p:nvSpPr>
        <p:spPr>
          <a:xfrm>
            <a:off x="267725" y="1200150"/>
            <a:ext cx="3404999" cy="3725699"/>
          </a:xfrm>
          <a:prstGeom prst="rect">
            <a:avLst/>
          </a:prstGeom>
        </p:spPr>
        <p:txBody>
          <a:bodyPr lIns="91425" tIns="91425" rIns="91425" bIns="91425" anchor="t" anchorCtr="0">
            <a:noAutofit/>
          </a:bodyPr>
          <a:lstStyle/>
          <a:p>
            <a:pPr marL="457200" lvl="0" indent="-304800" rtl="0">
              <a:buClr>
                <a:schemeClr val="dk1"/>
              </a:buClr>
              <a:buSzPct val="166666"/>
              <a:buFont typeface="Arial"/>
              <a:buChar char="•"/>
            </a:pPr>
            <a:r>
              <a:rPr lang="en" sz="1200"/>
              <a:t>How many comedies usually include ‘office space’ scenarios? By redressing this location and variating costumes one can transform it to become a lawyer’s office from the 1970s or a police department interior from 2010!</a:t>
            </a:r>
          </a:p>
          <a:p>
            <a:pPr lvl="0" rtl="0">
              <a:buNone/>
            </a:pPr>
            <a:endParaRPr lang="en" sz="1200"/>
          </a:p>
          <a:p>
            <a:pPr marL="457200" lvl="0" indent="-304800">
              <a:buClr>
                <a:schemeClr val="dk1"/>
              </a:buClr>
              <a:buSzPct val="166666"/>
              <a:buFont typeface="Arial"/>
              <a:buChar char="•"/>
            </a:pPr>
            <a:r>
              <a:rPr lang="en" sz="1200"/>
              <a:t>The interior space of the library’s third floor results very accessible, as it is surrounded by spacious rooms available for extras holding, catering and wardrobe. Usually open 24/7 during the week, the building closes early on weekends, allowing for undisturbed shooting time.</a:t>
            </a:r>
          </a:p>
        </p:txBody>
      </p:sp>
      <p:pic>
        <p:nvPicPr>
          <p:cNvPr id="251" name="Shape 251"/>
          <p:cNvPicPr preferRelativeResize="0"/>
          <p:nvPr/>
        </p:nvPicPr>
        <p:blipFill>
          <a:blip r:embed="rId3"/>
          <a:stretch>
            <a:fillRect/>
          </a:stretch>
        </p:blipFill>
        <p:spPr>
          <a:xfrm>
            <a:off x="3946350" y="1578075"/>
            <a:ext cx="4740449" cy="2551275"/>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p:spPr>
        <p:txBody>
          <a:bodyPr lIns="91425" tIns="91425" rIns="91425" bIns="91425" anchor="b" anchorCtr="0">
            <a:noAutofit/>
          </a:bodyPr>
          <a:lstStyle/>
          <a:p>
            <a:endParaRPr/>
          </a:p>
        </p:txBody>
      </p:sp>
      <p:sp>
        <p:nvSpPr>
          <p:cNvPr id="55" name="Shape 55"/>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56" name="Shape 56"/>
          <p:cNvPicPr preferRelativeResize="0"/>
          <p:nvPr/>
        </p:nvPicPr>
        <p:blipFill>
          <a:blip r:embed="rId3"/>
          <a:stretch>
            <a:fillRect/>
          </a:stretch>
        </p:blipFill>
        <p:spPr>
          <a:xfrm>
            <a:off x="1614487" y="142875"/>
            <a:ext cx="5915025" cy="485775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b" anchorCtr="0">
            <a:noAutofit/>
          </a:bodyPr>
          <a:lstStyle/>
          <a:p>
            <a:endParaRPr/>
          </a:p>
        </p:txBody>
      </p:sp>
      <p:sp>
        <p:nvSpPr>
          <p:cNvPr id="62" name="Shape 62"/>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63" name="Shape 63"/>
          <p:cNvPicPr preferRelativeResize="0"/>
          <p:nvPr/>
        </p:nvPicPr>
        <p:blipFill>
          <a:blip r:embed="rId3"/>
          <a:stretch>
            <a:fillRect/>
          </a:stretch>
        </p:blipFill>
        <p:spPr>
          <a:xfrm>
            <a:off x="1181100" y="161925"/>
            <a:ext cx="6781800" cy="4819650"/>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p:cNvPicPr preferRelativeResize="0"/>
          <p:nvPr/>
        </p:nvPicPr>
        <p:blipFill>
          <a:blip r:embed="rId3"/>
          <a:stretch>
            <a:fillRect/>
          </a:stretch>
        </p:blipFill>
        <p:spPr>
          <a:xfrm>
            <a:off x="1143000" y="0"/>
            <a:ext cx="6857997" cy="5143498"/>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prstGeom prst="rect">
            <a:avLst/>
          </a:prstGeom>
        </p:spPr>
        <p:txBody>
          <a:bodyPr lIns="91425" tIns="91425" rIns="91425" bIns="91425" anchor="b" anchorCtr="0">
            <a:noAutofit/>
          </a:bodyPr>
          <a:lstStyle/>
          <a:p>
            <a:pPr lvl="0" rtl="0">
              <a:buNone/>
            </a:pPr>
            <a:r>
              <a:rPr lang="en"/>
              <a:t>Genre: </a:t>
            </a:r>
            <a:r>
              <a:rPr lang="en" sz="3500" b="0"/>
              <a:t>Action/Thriller</a:t>
            </a:r>
          </a:p>
        </p:txBody>
      </p:sp>
      <p:sp>
        <p:nvSpPr>
          <p:cNvPr id="74" name="Shape 74"/>
          <p:cNvSpPr txBox="1">
            <a:spLocks noGrp="1"/>
          </p:cNvSpPr>
          <p:nvPr>
            <p:ph type="body" idx="1"/>
          </p:nvPr>
        </p:nvSpPr>
        <p:spPr>
          <a:xfrm>
            <a:off x="267725" y="1200150"/>
            <a:ext cx="3404999" cy="3725699"/>
          </a:xfrm>
          <a:prstGeom prst="rect">
            <a:avLst/>
          </a:prstGeom>
        </p:spPr>
        <p:txBody>
          <a:bodyPr lIns="91425" tIns="91425" rIns="91425" bIns="91425" anchor="t" anchorCtr="0">
            <a:noAutofit/>
          </a:bodyPr>
          <a:lstStyle/>
          <a:p>
            <a:pPr marL="457200" lvl="0" indent="-304800" rtl="0">
              <a:buClr>
                <a:schemeClr val="dk1"/>
              </a:buClr>
              <a:buSzPct val="166666"/>
              <a:buFont typeface="Arial"/>
              <a:buChar char="•"/>
            </a:pPr>
            <a:r>
              <a:rPr lang="en" sz="1200" dirty="0"/>
              <a:t>Less than 3 minutes! The entrance of a prestigious bank is perfect to double as a renown city building, or the perfect location for the beginning of a </a:t>
            </a:r>
            <a:r>
              <a:rPr lang="en" sz="1200" b="1" dirty="0"/>
              <a:t>heist</a:t>
            </a:r>
            <a:r>
              <a:rPr lang="en" sz="1200" dirty="0"/>
              <a:t> movie!</a:t>
            </a:r>
          </a:p>
          <a:p>
            <a:pPr lvl="0" rtl="0">
              <a:buNone/>
            </a:pPr>
            <a:endParaRPr lang="en" sz="1200" dirty="0"/>
          </a:p>
          <a:p>
            <a:pPr marL="457200" lvl="0" indent="-304800" rtl="0">
              <a:buClr>
                <a:schemeClr val="dk1"/>
              </a:buClr>
              <a:buSzPct val="166666"/>
              <a:buFont typeface="Arial"/>
              <a:buChar char="•"/>
            </a:pPr>
            <a:r>
              <a:rPr lang="en" sz="1200" dirty="0"/>
              <a:t>The M&amp;T building hosts two large parking lots in the back side (one on Bank Pl and one on Blandina St), and is available to be occupied by a large crew and equipment trucks by contacting the Utica Mayor’s Office. Make sure your shooting date ends up on a Sunday, when the businesses and main street are pretty empty!</a:t>
            </a:r>
          </a:p>
        </p:txBody>
      </p:sp>
      <p:pic>
        <p:nvPicPr>
          <p:cNvPr id="75" name="Shape 75"/>
          <p:cNvPicPr preferRelativeResize="0"/>
          <p:nvPr/>
        </p:nvPicPr>
        <p:blipFill>
          <a:blip r:embed="rId3"/>
          <a:stretch>
            <a:fillRect/>
          </a:stretch>
        </p:blipFill>
        <p:spPr>
          <a:xfrm>
            <a:off x="3946350" y="1578075"/>
            <a:ext cx="4740449" cy="2551275"/>
          </a:xfrm>
          <a:prstGeom prst="rect">
            <a:avLst/>
          </a:prstGeom>
          <a:noFill/>
          <a:ln>
            <a:noFill/>
          </a:ln>
        </p:spPr>
      </p:pic>
      <p:pic>
        <p:nvPicPr>
          <p:cNvPr id="76" name="Shape 76"/>
          <p:cNvPicPr preferRelativeResize="0"/>
          <p:nvPr/>
        </p:nvPicPr>
        <p:blipFill>
          <a:blip r:embed="rId4"/>
          <a:stretch>
            <a:fillRect/>
          </a:stretch>
        </p:blipFill>
        <p:spPr>
          <a:xfrm>
            <a:off x="3946350" y="1578075"/>
            <a:ext cx="4740451" cy="2666511"/>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p:spPr>
        <p:txBody>
          <a:bodyPr lIns="91425" tIns="91425" rIns="91425" bIns="91425" anchor="b" anchorCtr="0">
            <a:noAutofit/>
          </a:bodyPr>
          <a:lstStyle/>
          <a:p>
            <a:endParaRPr/>
          </a:p>
        </p:txBody>
      </p:sp>
      <p:sp>
        <p:nvSpPr>
          <p:cNvPr id="82" name="Shape 82"/>
          <p:cNvSpPr txBox="1">
            <a:spLocks noGrp="1"/>
          </p:cNvSpPr>
          <p:nvPr>
            <p:ph type="body" idx="1"/>
          </p:nvPr>
        </p:nvSpPr>
        <p:spPr>
          <a:prstGeom prst="rect">
            <a:avLst/>
          </a:prstGeom>
        </p:spPr>
        <p:txBody>
          <a:bodyPr lIns="91425" tIns="91425" rIns="91425" bIns="91425" anchor="t" anchorCtr="0">
            <a:noAutofit/>
          </a:bodyPr>
          <a:lstStyle/>
          <a:p>
            <a:endParaRPr/>
          </a:p>
        </p:txBody>
      </p:sp>
      <p:pic>
        <p:nvPicPr>
          <p:cNvPr id="83" name="Shape 83"/>
          <p:cNvPicPr preferRelativeResize="0"/>
          <p:nvPr/>
        </p:nvPicPr>
        <p:blipFill>
          <a:blip r:embed="rId3"/>
          <a:stretch>
            <a:fillRect/>
          </a:stretch>
        </p:blipFill>
        <p:spPr>
          <a:xfrm>
            <a:off x="1295400" y="133350"/>
            <a:ext cx="6553200" cy="4876800"/>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p:spPr>
        <p:txBody>
          <a:bodyPr lIns="91425" tIns="91425" rIns="91425" bIns="91425" anchor="b" anchorCtr="0">
            <a:noAutofit/>
          </a:bodyPr>
          <a:lstStyle/>
          <a:p>
            <a:pPr lvl="0" rtl="0">
              <a:buNone/>
            </a:pPr>
            <a:r>
              <a:rPr lang="en"/>
              <a:t>EXT. DAY - OLD OFFICE</a:t>
            </a:r>
          </a:p>
        </p:txBody>
      </p:sp>
      <p:sp>
        <p:nvSpPr>
          <p:cNvPr id="89" name="Shape 89"/>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b="1"/>
              <a:t>Triangle Coffee Shop</a:t>
            </a:r>
            <a:r>
              <a:rPr lang="en" sz="2400"/>
              <a:t>(</a:t>
            </a:r>
            <a:r>
              <a:rPr lang="en" sz="2400" i="1"/>
              <a:t>Flat Iron Building</a:t>
            </a:r>
            <a:r>
              <a:rPr lang="en" sz="2400"/>
              <a:t> look)244 Genesse St</a:t>
            </a:r>
            <a:br>
              <a:rPr lang="en" sz="2400"/>
            </a:br>
            <a:r>
              <a:rPr lang="en" sz="2400"/>
              <a:t>Utica, NY 13501</a:t>
            </a:r>
            <a:br>
              <a:rPr lang="en" sz="2400"/>
            </a:br>
            <a:r>
              <a:rPr lang="en" sz="2400"/>
              <a:t>(315)-738-4818</a:t>
            </a:r>
          </a:p>
        </p:txBody>
      </p:sp>
      <p:pic>
        <p:nvPicPr>
          <p:cNvPr id="90" name="Shape 90"/>
          <p:cNvPicPr preferRelativeResize="0"/>
          <p:nvPr/>
        </p:nvPicPr>
        <p:blipFill>
          <a:blip r:embed="rId3"/>
          <a:stretch>
            <a:fillRect/>
          </a:stretch>
        </p:blipFill>
        <p:spPr>
          <a:xfrm>
            <a:off x="5219171" y="1200150"/>
            <a:ext cx="2827525" cy="3770050"/>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324</Words>
  <Application>Microsoft Macintosh PowerPoint</Application>
  <PresentationFormat>On-screen Show (16:9)</PresentationFormat>
  <Paragraphs>31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Black</vt:lpstr>
      <vt:lpstr>Office SpaceLocation Scouting</vt:lpstr>
      <vt:lpstr>EXT. DAY - BANK ENTRANCE</vt:lpstr>
      <vt:lpstr>PowerPoint Presentation</vt:lpstr>
      <vt:lpstr>PowerPoint Presentation</vt:lpstr>
      <vt:lpstr>PowerPoint Presentation</vt:lpstr>
      <vt:lpstr>PowerPoint Presentation</vt:lpstr>
      <vt:lpstr>Genre: Action/Thriller</vt:lpstr>
      <vt:lpstr>PowerPoint Presentation</vt:lpstr>
      <vt:lpstr>EXT. DAY - OLD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Genre: Gangster</vt:lpstr>
      <vt:lpstr>INT. DAY - OFFICE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Genre: Office Space Comedy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SpaceLocation Scouting</dc:title>
  <cp:lastModifiedBy>Tori Stuniolo</cp:lastModifiedBy>
  <cp:revision>1</cp:revision>
  <dcterms:modified xsi:type="dcterms:W3CDTF">2014-02-25T21:15:44Z</dcterms:modified>
</cp:coreProperties>
</file>